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handoutMasterIdLst>
    <p:handoutMasterId r:id="rId42"/>
  </p:handoutMasterIdLst>
  <p:sldIdLst>
    <p:sldId id="453" r:id="rId2"/>
    <p:sldId id="523" r:id="rId3"/>
    <p:sldId id="456" r:id="rId4"/>
    <p:sldId id="345" r:id="rId5"/>
    <p:sldId id="457" r:id="rId6"/>
    <p:sldId id="478" r:id="rId7"/>
    <p:sldId id="524" r:id="rId8"/>
    <p:sldId id="525" r:id="rId9"/>
    <p:sldId id="526" r:id="rId10"/>
    <p:sldId id="528" r:id="rId11"/>
    <p:sldId id="529" r:id="rId12"/>
    <p:sldId id="530" r:id="rId13"/>
    <p:sldId id="531" r:id="rId14"/>
    <p:sldId id="476" r:id="rId15"/>
    <p:sldId id="480" r:id="rId16"/>
    <p:sldId id="518" r:id="rId17"/>
    <p:sldId id="501" r:id="rId18"/>
    <p:sldId id="500" r:id="rId19"/>
    <p:sldId id="502" r:id="rId20"/>
    <p:sldId id="481" r:id="rId21"/>
    <p:sldId id="503" r:id="rId22"/>
    <p:sldId id="504" r:id="rId23"/>
    <p:sldId id="505" r:id="rId24"/>
    <p:sldId id="506" r:id="rId25"/>
    <p:sldId id="507" r:id="rId26"/>
    <p:sldId id="519" r:id="rId27"/>
    <p:sldId id="520" r:id="rId28"/>
    <p:sldId id="521" r:id="rId29"/>
    <p:sldId id="522" r:id="rId30"/>
    <p:sldId id="477" r:id="rId31"/>
    <p:sldId id="512" r:id="rId32"/>
    <p:sldId id="513" r:id="rId33"/>
    <p:sldId id="515" r:id="rId34"/>
    <p:sldId id="516" r:id="rId35"/>
    <p:sldId id="517" r:id="rId36"/>
    <p:sldId id="527" r:id="rId37"/>
    <p:sldId id="487" r:id="rId38"/>
    <p:sldId id="454" r:id="rId39"/>
    <p:sldId id="452" r:id="rId40"/>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purnapatnaik98@gmail.com"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906" autoAdjust="0"/>
    <p:restoredTop sz="94434" autoAdjust="0"/>
  </p:normalViewPr>
  <p:slideViewPr>
    <p:cSldViewPr snapToGrid="0">
      <p:cViewPr>
        <p:scale>
          <a:sx n="75" d="100"/>
          <a:sy n="75" d="100"/>
        </p:scale>
        <p:origin x="-749" y="-25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898" y="36"/>
      </p:cViewPr>
      <p:guideLst>
        <p:guide orient="horz" pos="3224"/>
        <p:guide pos="2237"/>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5/9/2021</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5/9/2021</a:t>
            </a:fld>
            <a:endParaRPr lang="en-US"/>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Sample slide</a:t>
            </a:r>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Sample Slide</a:t>
            </a:r>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Two levels</a:t>
            </a:r>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Sample Slide</a:t>
            </a:r>
          </a:p>
        </p:txBody>
      </p:sp>
      <p:sp>
        <p:nvSpPr>
          <p:cNvPr id="4" name="Footer Placeholder 3"/>
          <p:cNvSpPr>
            <a:spLocks noGrp="1"/>
          </p:cNvSpPr>
          <p:nvPr>
            <p:ph type="ftr" sz="quarter" idx="10"/>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625600" y="3886200"/>
            <a:ext cx="9144000" cy="990600"/>
          </a:xfrm>
        </p:spPr>
        <p:txBody>
          <a:bodyPr anchor="t" anchorCtr="0"/>
          <a:lstStyle>
            <a:lvl1pPr algn="r">
              <a:defRPr sz="3200">
                <a:solidFill>
                  <a:schemeClr val="bg2">
                    <a:lumMod val="50000"/>
                  </a:schemeClr>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6"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kumimoji="0"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4pPr marL="1097280" indent="-228600">
              <a:buFont typeface="Wingdings" panose="05000000000000000000" pitchFamily="2" charset="2"/>
              <a:buChar char="Ø"/>
              <a:defRPr/>
            </a:lvl4pPr>
            <a:lvl5pPr marL="1371600" indent="-228600">
              <a:buFont typeface="Wingdings" panose="05000000000000000000" pitchFamily="2" charset="2"/>
              <a:buChar char="§"/>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t" anchorCtr="0"/>
          <a:lstStyle>
            <a:lvl1pPr algn="r">
              <a:buNone/>
              <a:defRPr sz="3200" b="0" cap="none" baseline="0">
                <a:solidFill>
                  <a:schemeClr val="bg2">
                    <a:lumMod val="50000"/>
                  </a:schemeClr>
                </a:solidFill>
              </a:defRPr>
            </a:lvl1pPr>
          </a:lstStyle>
          <a:p>
            <a:r>
              <a:rPr kumimoji="0" lang="en-US" dirty="0"/>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914400"/>
          </a:xfrm>
        </p:spPr>
        <p:txBody>
          <a:bodyPr/>
          <a:lstStyle>
            <a:lvl1pPr>
              <a:defRPr/>
            </a:lvl1pPr>
          </a:lstStyle>
          <a:p>
            <a:r>
              <a:rPr kumimoji="0" lang="en-US" dirty="0"/>
              <a:t>Click to Edit Master Title Style</a:t>
            </a:r>
          </a:p>
        </p:txBody>
      </p:sp>
      <p:sp>
        <p:nvSpPr>
          <p:cNvPr id="9" name="Content Placeholder 8"/>
          <p:cNvSpPr>
            <a:spLocks noGrp="1"/>
          </p:cNvSpPr>
          <p:nvPr>
            <p:ph sz="quarter" idx="1" hasCustomPrompt="1"/>
          </p:nvPr>
        </p:nvSpPr>
        <p:spPr>
          <a:xfrm>
            <a:off x="609600" y="1219200"/>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hasCustomPrompt="1"/>
          </p:nvPr>
        </p:nvSpPr>
        <p:spPr>
          <a:xfrm>
            <a:off x="6176264" y="1216152"/>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Footer Placeholder 2"/>
          <p:cNvSpPr>
            <a:spLocks noGrp="1"/>
          </p:cNvSpPr>
          <p:nvPr>
            <p:ph type="ftr" sz="quarter" idx="10"/>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9000" t="2000" r="10000" b="83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a:t>Name         Riya Nayak, Ritesh Pahlani,Sakshi Chauhan,YashveerSingh Jhala                                      Email        riyanayak1999@gmail.com, v.riteshpahlani78@gmail.com, chouhansakshi98@gmail.com, yashjhalarock@gmail.com</a:t>
            </a:r>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grpSp>
        <p:nvGrpSpPr>
          <p:cNvPr id="11" name="Group 10"/>
          <p:cNvGrpSpPr/>
          <p:nvPr userDrawn="1"/>
        </p:nvGrpSpPr>
        <p:grpSpPr>
          <a:xfrm>
            <a:off x="0" y="-8467"/>
            <a:ext cx="12188825" cy="6866467"/>
            <a:chOff x="0" y="-8467"/>
            <a:chExt cx="12188825"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latinLnBrk="0" hangingPunct="1">
        <a:spcBef>
          <a:spcPct val="0"/>
        </a:spcBef>
        <a:buNone/>
        <a:defRPr kumimoji="0" sz="3200" kern="1200">
          <a:solidFill>
            <a:schemeClr val="bg2">
              <a:lumMod val="50000"/>
            </a:schemeClr>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panose="05040102010807070707"/>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panose="05040102010807070707"/>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panose="05040102010807070707"/>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Ø"/>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Arial" panose="020B0604020202020204" pitchFamily="34" charset="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pring.io/guid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azuremarketplace.microsoft.com/en-us/marketplace/consulting-services/xoriantcorporation.xoriant_smart_capture" TargetMode="External"/><Relationship Id="rId5" Type="http://schemas.openxmlformats.org/officeDocument/2006/relationships/hyperlink" Target="https://ieeexplore.ieee.org/document/9236870" TargetMode="External"/><Relationship Id="rId4" Type="http://schemas.openxmlformats.org/officeDocument/2006/relationships/hyperlink" Target="https://docs.microsoft.com/en-us/azure/cognitive-services/computer-vision/overview-oc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l="-44000" t="-22000" r="-48000"/>
          </a:stretch>
        </a:blipFill>
        <a:effectLst/>
      </p:bgPr>
    </p:bg>
    <p:spTree>
      <p:nvGrpSpPr>
        <p:cNvPr id="1" name=""/>
        <p:cNvGrpSpPr/>
        <p:nvPr/>
      </p:nvGrpSpPr>
      <p:grpSpPr>
        <a:xfrm>
          <a:off x="0" y="0"/>
          <a:ext cx="0" cy="0"/>
          <a:chOff x="0" y="0"/>
          <a:chExt cx="0" cy="0"/>
        </a:xfrm>
      </p:grpSpPr>
      <p:sp>
        <p:nvSpPr>
          <p:cNvPr id="6" name="TextBox 5"/>
          <p:cNvSpPr txBox="1"/>
          <p:nvPr/>
        </p:nvSpPr>
        <p:spPr>
          <a:xfrm>
            <a:off x="2272554" y="453039"/>
            <a:ext cx="7274858" cy="677108"/>
          </a:xfrm>
          <a:prstGeom prst="rect">
            <a:avLst/>
          </a:prstGeom>
          <a:noFill/>
        </p:spPr>
        <p:txBody>
          <a:bodyPr wrap="square" rtlCol="0">
            <a:spAutoFit/>
          </a:bodyPr>
          <a:lstStyle/>
          <a:p>
            <a:pPr lvl="1" algn="ctr"/>
            <a:r>
              <a:rPr lang="en-US" sz="3800" b="1" dirty="0">
                <a:solidFill>
                  <a:srgbClr val="C00000"/>
                </a:solidFill>
                <a:latin typeface="Times New Roman" panose="02020603050405020304" pitchFamily="18" charset="0"/>
                <a:cs typeface="Times New Roman" panose="02020603050405020304" pitchFamily="18" charset="0"/>
              </a:rPr>
              <a:t>Project Work - II</a:t>
            </a:r>
          </a:p>
        </p:txBody>
      </p:sp>
      <p:pic>
        <p:nvPicPr>
          <p:cNvPr id="8" name="Picture 7" descr="logo M.png"/>
          <p:cNvPicPr>
            <a:picLocks noChangeAspect="1"/>
          </p:cNvPicPr>
          <p:nvPr/>
        </p:nvPicPr>
        <p:blipFill>
          <a:blip r:embed="rId4"/>
          <a:stretch>
            <a:fillRect/>
          </a:stretch>
        </p:blipFill>
        <p:spPr>
          <a:xfrm>
            <a:off x="10335491" y="180108"/>
            <a:ext cx="1662545" cy="1222971"/>
          </a:xfrm>
          <a:prstGeom prst="rect">
            <a:avLst/>
          </a:prstGeom>
        </p:spPr>
      </p:pic>
      <p:sp>
        <p:nvSpPr>
          <p:cNvPr id="7" name="TextBox 6"/>
          <p:cNvSpPr txBox="1"/>
          <p:nvPr/>
        </p:nvSpPr>
        <p:spPr>
          <a:xfrm>
            <a:off x="-186018" y="4671989"/>
            <a:ext cx="12378017" cy="2430145"/>
          </a:xfrm>
          <a:prstGeom prst="rect">
            <a:avLst/>
          </a:prstGeom>
          <a:noFill/>
        </p:spPr>
        <p:txBody>
          <a:bodyPr wrap="square" rtlCol="0">
            <a:spAutoFit/>
          </a:bodyPr>
          <a:lstStyle/>
          <a:p>
            <a:pPr algn="ctr"/>
            <a:endParaRPr lang="en-IN" sz="2800" b="1" dirty="0">
              <a:solidFill>
                <a:srgbClr val="002060"/>
              </a:solidFill>
              <a:latin typeface="Times New Roman" panose="02020603050405020304" pitchFamily="18" charset="0"/>
              <a:cs typeface="Times New Roman" panose="02020603050405020304" pitchFamily="18" charset="0"/>
            </a:endParaRPr>
          </a:p>
          <a:p>
            <a:pPr algn="r"/>
            <a:r>
              <a:rPr lang="en-US" sz="2000" b="1" dirty="0">
                <a:solidFill>
                  <a:srgbClr val="002060"/>
                </a:solidFill>
                <a:latin typeface="Times New Roman" panose="02020603050405020304" pitchFamily="18" charset="0"/>
                <a:cs typeface="Times New Roman" panose="02020603050405020304" pitchFamily="18" charset="0"/>
              </a:rPr>
              <a:t>Sraddha Sharma     </a:t>
            </a:r>
          </a:p>
          <a:p>
            <a:pPr algn="r"/>
            <a:r>
              <a:rPr lang="en-US" sz="2000" b="1" dirty="0">
                <a:solidFill>
                  <a:srgbClr val="002060"/>
                </a:solidFill>
                <a:latin typeface="Times New Roman" panose="02020603050405020304" pitchFamily="18" charset="0"/>
                <a:cs typeface="Times New Roman" panose="02020603050405020304" pitchFamily="18" charset="0"/>
              </a:rPr>
              <a:t>EN17IT301100</a:t>
            </a:r>
          </a:p>
          <a:p>
            <a:pPr algn="r"/>
            <a:endParaRPr lang="en-IN" sz="2800" b="1" dirty="0">
              <a:solidFill>
                <a:srgbClr val="002060"/>
              </a:solidFill>
              <a:latin typeface="Times New Roman" panose="02020603050405020304" pitchFamily="18" charset="0"/>
              <a:cs typeface="Times New Roman" panose="02020603050405020304" pitchFamily="18" charset="0"/>
            </a:endParaRPr>
          </a:p>
          <a:p>
            <a:pPr algn="r"/>
            <a:endParaRPr lang="en-IN" sz="2800" b="1" dirty="0">
              <a:solidFill>
                <a:srgbClr val="002060"/>
              </a:solidFill>
              <a:latin typeface="Times New Roman" panose="02020603050405020304" pitchFamily="18" charset="0"/>
              <a:cs typeface="Times New Roman" panose="02020603050405020304" pitchFamily="18" charset="0"/>
            </a:endParaRPr>
          </a:p>
          <a:p>
            <a:pPr algn="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59736" y="1636776"/>
            <a:ext cx="7424928" cy="523220"/>
          </a:xfrm>
          <a:prstGeom prst="rect">
            <a:avLst/>
          </a:prstGeom>
          <a:noFill/>
        </p:spPr>
        <p:txBody>
          <a:bodyPr wrap="square" rtlCol="0">
            <a:spAutoFit/>
          </a:bodyPr>
          <a:lstStyle/>
          <a:p>
            <a:pPr algn="ctr"/>
            <a:r>
              <a:rPr lang="en-US" sz="2800" b="1" dirty="0">
                <a:solidFill>
                  <a:srgbClr val="002060"/>
                </a:solidFill>
              </a:rPr>
              <a:t>Image Capture Application </a:t>
            </a:r>
          </a:p>
        </p:txBody>
      </p:sp>
      <p:sp>
        <p:nvSpPr>
          <p:cNvPr id="10" name="TextBox 9"/>
          <p:cNvSpPr txBox="1"/>
          <p:nvPr/>
        </p:nvSpPr>
        <p:spPr>
          <a:xfrm>
            <a:off x="228600" y="5248656"/>
            <a:ext cx="3767328" cy="706755"/>
          </a:xfrm>
          <a:prstGeom prst="rect">
            <a:avLst/>
          </a:prstGeom>
          <a:noFill/>
        </p:spPr>
        <p:txBody>
          <a:bodyPr wrap="square" rtlCol="0">
            <a:spAutoFit/>
          </a:bodyPr>
          <a:lstStyle/>
          <a:p>
            <a:r>
              <a:rPr lang="en-US" sz="2000" b="1" dirty="0">
                <a:solidFill>
                  <a:srgbClr val="002060"/>
                </a:solidFill>
                <a:latin typeface="Times New Roman" panose="02020603050405020304" pitchFamily="18" charset="0"/>
                <a:cs typeface="Times New Roman" panose="02020603050405020304" pitchFamily="18" charset="0"/>
              </a:rPr>
              <a:t>Under the Guidance of</a:t>
            </a:r>
          </a:p>
          <a:p>
            <a:r>
              <a:rPr lang="en-US" sz="2000" b="1" dirty="0">
                <a:solidFill>
                  <a:srgbClr val="002060"/>
                </a:solidFill>
                <a:latin typeface="Times New Roman" panose="02020603050405020304" pitchFamily="18" charset="0"/>
                <a:cs typeface="Times New Roman" panose="02020603050405020304" pitchFamily="18" charset="0"/>
              </a:rPr>
              <a:t>Vidhya Samad Mam</a:t>
            </a:r>
          </a:p>
        </p:txBody>
      </p:sp>
      <p:sp>
        <p:nvSpPr>
          <p:cNvPr id="11" name="TextBox 10"/>
          <p:cNvSpPr txBox="1"/>
          <p:nvPr/>
        </p:nvSpPr>
        <p:spPr>
          <a:xfrm>
            <a:off x="2606040" y="2889504"/>
            <a:ext cx="7662672" cy="1569660"/>
          </a:xfrm>
          <a:prstGeom prst="rect">
            <a:avLst/>
          </a:prstGeom>
          <a:noFill/>
        </p:spPr>
        <p:txBody>
          <a:bodyPr wrap="square" rtlCol="0">
            <a:spAutoFit/>
          </a:bodyPr>
          <a:lstStyle/>
          <a:p>
            <a:pPr algn="ctr"/>
            <a:r>
              <a:rPr lang="en-US" sz="2400" b="1" dirty="0">
                <a:solidFill>
                  <a:schemeClr val="bg2">
                    <a:lumMod val="10000"/>
                  </a:schemeClr>
                </a:solidFill>
                <a:latin typeface="Times New Roman" panose="02020603050405020304" pitchFamily="18" charset="0"/>
                <a:cs typeface="Times New Roman" panose="02020603050405020304" pitchFamily="18" charset="0"/>
              </a:rPr>
              <a:t>Department of Information Technology Engineering</a:t>
            </a:r>
          </a:p>
          <a:p>
            <a:pPr algn="ctr"/>
            <a:r>
              <a:rPr lang="en-US" sz="2400" b="1" dirty="0">
                <a:solidFill>
                  <a:schemeClr val="bg2">
                    <a:lumMod val="10000"/>
                  </a:schemeClr>
                </a:solidFill>
                <a:latin typeface="Times New Roman" panose="02020603050405020304" pitchFamily="18" charset="0"/>
                <a:cs typeface="Times New Roman" panose="02020603050405020304" pitchFamily="18" charset="0"/>
              </a:rPr>
              <a:t>Faculty of Engineering</a:t>
            </a:r>
          </a:p>
          <a:p>
            <a:pPr algn="ctr"/>
            <a:r>
              <a:rPr lang="en-US" sz="2400" b="1" dirty="0">
                <a:solidFill>
                  <a:schemeClr val="bg2">
                    <a:lumMod val="10000"/>
                  </a:schemeClr>
                </a:solidFill>
                <a:latin typeface="Times New Roman" panose="02020603050405020304" pitchFamily="18" charset="0"/>
                <a:cs typeface="Times New Roman" panose="02020603050405020304" pitchFamily="18" charset="0"/>
              </a:rPr>
              <a:t>MEDI-CAPS UNIVERSITY,INDORE 45331</a:t>
            </a:r>
          </a:p>
          <a:p>
            <a:pPr algn="ctr"/>
            <a:r>
              <a:rPr lang="en-US" sz="2400" b="1" dirty="0">
                <a:solidFill>
                  <a:schemeClr val="bg2">
                    <a:lumMod val="10000"/>
                  </a:schemeClr>
                </a:solidFill>
                <a:latin typeface="Times New Roman" panose="02020603050405020304" pitchFamily="18" charset="0"/>
                <a:cs typeface="Times New Roman" panose="02020603050405020304" pitchFamily="18" charset="0"/>
              </a:rPr>
              <a:t>MARCH-2021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DIAGRAMS</a:t>
            </a:r>
            <a:r>
              <a:rPr lang="en-IN" dirty="0" smtClean="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Use Case Diagram</a:t>
            </a:r>
            <a:endParaRPr lang="en-US" dirty="0">
              <a:latin typeface="Times New Roman" panose="02020603050405020304" pitchFamily="18" charset="0"/>
              <a:cs typeface="Times New Roman" panose="02020603050405020304" pitchFamily="18" charset="0"/>
            </a:endParaRPr>
          </a:p>
        </p:txBody>
      </p:sp>
      <p:pic>
        <p:nvPicPr>
          <p:cNvPr id="4" name="Content Placeholder 3" descr="Capture"/>
          <p:cNvPicPr>
            <a:picLocks noGrp="1" noChangeAspect="1"/>
          </p:cNvPicPr>
          <p:nvPr>
            <p:ph sz="quarter" idx="1"/>
          </p:nvPr>
        </p:nvPicPr>
        <p:blipFill>
          <a:blip r:embed="rId2"/>
          <a:stretch>
            <a:fillRect/>
          </a:stretch>
        </p:blipFill>
        <p:spPr>
          <a:xfrm>
            <a:off x="1483361" y="1241425"/>
            <a:ext cx="8636000" cy="50374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FLOW CHART-</a:t>
            </a:r>
            <a:endParaRPr lang="en-US" dirty="0"/>
          </a:p>
        </p:txBody>
      </p:sp>
      <p:pic>
        <p:nvPicPr>
          <p:cNvPr id="4" name="Content Placeholder 3" descr="FlowChart"/>
          <p:cNvPicPr>
            <a:picLocks noGrp="1" noChangeAspect="1"/>
          </p:cNvPicPr>
          <p:nvPr>
            <p:ph sz="quarter" idx="1"/>
          </p:nvPr>
        </p:nvPicPr>
        <p:blipFill>
          <a:blip r:embed="rId2"/>
          <a:stretch>
            <a:fillRect/>
          </a:stretch>
        </p:blipFill>
        <p:spPr>
          <a:xfrm>
            <a:off x="1920240" y="1219200"/>
            <a:ext cx="7863840" cy="51358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smtClean="0">
                <a:sym typeface="+mn-ea"/>
              </a:rPr>
              <a:t> ACTIVITY </a:t>
            </a:r>
            <a:r>
              <a:rPr lang="en-IN" dirty="0" smtClean="0">
                <a:sym typeface="+mn-ea"/>
              </a:rPr>
              <a:t>DIAGRAM:</a:t>
            </a:r>
            <a:endParaRPr lang="en-US"/>
          </a:p>
        </p:txBody>
      </p:sp>
      <p:pic>
        <p:nvPicPr>
          <p:cNvPr id="4" name="Content Placeholder 3" descr="activity  Diagram"/>
          <p:cNvPicPr>
            <a:picLocks noGrp="1" noChangeAspect="1"/>
          </p:cNvPicPr>
          <p:nvPr>
            <p:ph sz="quarter" idx="1"/>
          </p:nvPr>
        </p:nvPicPr>
        <p:blipFill>
          <a:blip r:embed="rId2"/>
          <a:stretch>
            <a:fillRect/>
          </a:stretch>
        </p:blipFill>
        <p:spPr>
          <a:xfrm>
            <a:off x="2323465" y="1219200"/>
            <a:ext cx="6758305" cy="5156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DATA FLOW DIAGRAM:</a:t>
            </a:r>
            <a:endParaRPr lang="en-US"/>
          </a:p>
        </p:txBody>
      </p:sp>
      <p:pic>
        <p:nvPicPr>
          <p:cNvPr id="4" name="Content Placeholder 3" descr="DFD"/>
          <p:cNvPicPr>
            <a:picLocks noGrp="1" noChangeAspect="1"/>
          </p:cNvPicPr>
          <p:nvPr>
            <p:ph sz="quarter" idx="1"/>
          </p:nvPr>
        </p:nvPicPr>
        <p:blipFill>
          <a:blip r:embed="rId2"/>
          <a:stretch>
            <a:fillRect/>
          </a:stretch>
        </p:blipFill>
        <p:spPr>
          <a:xfrm>
            <a:off x="1239520" y="1244218"/>
            <a:ext cx="7710297" cy="509562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IN" b="1" dirty="0">
                <a:latin typeface="Times New Roman" panose="02020603050405020304" pitchFamily="18" charset="0"/>
                <a:cs typeface="Times New Roman" panose="02020603050405020304" pitchFamily="18" charset="0"/>
              </a:rPr>
              <a:t>Implementation</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sz="quarter" idx="1"/>
          </p:nvPr>
        </p:nvSpPr>
        <p:spPr>
          <a:xfrm>
            <a:off x="609600" y="1143000"/>
            <a:ext cx="10215282" cy="5213350"/>
          </a:xfrm>
        </p:spPr>
        <p:txBody>
          <a:bodyPr>
            <a:normAutofit fontScale="90000"/>
          </a:bodyPr>
          <a:lstStyle/>
          <a:p>
            <a:pPr marL="0" indent="0" algn="just">
              <a:lnSpc>
                <a:spcPct val="150000"/>
              </a:lnSpc>
              <a:buNone/>
            </a:pPr>
            <a:r>
              <a:rPr lang="en-US" sz="1800" dirty="0" smtClean="0">
                <a:latin typeface="Times New Roman" pitchFamily="18" charset="0"/>
                <a:cs typeface="Times New Roman" pitchFamily="18" charset="0"/>
              </a:rPr>
              <a:t>Deployment </a:t>
            </a:r>
            <a:r>
              <a:rPr lang="en-US" sz="1800" dirty="0">
                <a:latin typeface="Times New Roman" pitchFamily="18" charset="0"/>
                <a:cs typeface="Times New Roman" pitchFamily="18" charset="0"/>
              </a:rPr>
              <a:t>steps of Project </a:t>
            </a:r>
            <a:r>
              <a:rPr lang="en-US" sz="1800" dirty="0" smtClean="0">
                <a:latin typeface="Times New Roman" pitchFamily="18" charset="0"/>
                <a:cs typeface="Times New Roman" pitchFamily="18" charset="0"/>
              </a:rPr>
              <a:t>:-</a:t>
            </a:r>
          </a:p>
          <a:p>
            <a:pPr marL="0" indent="0" algn="just">
              <a:lnSpc>
                <a:spcPct val="150000"/>
              </a:lnSpc>
              <a:buNone/>
            </a:pPr>
            <a:endParaRPr lang="en-US" sz="1800" dirty="0" smtClean="0">
              <a:latin typeface="Times New Roman" pitchFamily="18" charset="0"/>
              <a:cs typeface="Times New Roman" pitchFamily="18" charset="0"/>
            </a:endParaRPr>
          </a:p>
          <a:p>
            <a:pPr marL="342900" indent="-342900" algn="just">
              <a:lnSpc>
                <a:spcPct val="150000"/>
              </a:lnSpc>
              <a:buFont typeface="Wingdings" pitchFamily="2" charset="2"/>
              <a:buChar char="Ø"/>
            </a:pPr>
            <a:r>
              <a:rPr lang="en-US" sz="1800" dirty="0" smtClean="0">
                <a:latin typeface="Times New Roman" pitchFamily="18" charset="0"/>
                <a:cs typeface="Times New Roman" pitchFamily="18" charset="0"/>
              </a:rPr>
              <a:t>First </a:t>
            </a:r>
            <a:r>
              <a:rPr lang="en-US" sz="1800" dirty="0">
                <a:latin typeface="Times New Roman" pitchFamily="18" charset="0"/>
                <a:cs typeface="Times New Roman" pitchFamily="18" charset="0"/>
              </a:rPr>
              <a:t>we need to install </a:t>
            </a:r>
            <a:r>
              <a:rPr lang="en-US" sz="1800" b="1" dirty="0">
                <a:latin typeface="Times New Roman" pitchFamily="18" charset="0"/>
                <a:cs typeface="Times New Roman" pitchFamily="18" charset="0"/>
              </a:rPr>
              <a:t>Spring Tool Suite, Visual Studio Code, Postman , MongoDB (Compass/Atlas) and Xampp</a:t>
            </a:r>
            <a:r>
              <a:rPr lang="en-US" sz="1800" dirty="0">
                <a:latin typeface="Times New Roman" pitchFamily="18" charset="0"/>
                <a:cs typeface="Times New Roman" pitchFamily="18" charset="0"/>
              </a:rPr>
              <a:t> software in your PC/Laptop.</a:t>
            </a:r>
          </a:p>
          <a:p>
            <a:pPr marL="342900" indent="-342900" algn="just">
              <a:lnSpc>
                <a:spcPct val="150000"/>
              </a:lnSpc>
              <a:buFont typeface="Wingdings" pitchFamily="2" charset="2"/>
              <a:buChar char="Ø"/>
            </a:pPr>
            <a:r>
              <a:rPr lang="en-US" sz="1800" dirty="0">
                <a:latin typeface="Times New Roman" pitchFamily="18" charset="0"/>
                <a:cs typeface="Times New Roman" pitchFamily="18" charset="0"/>
              </a:rPr>
              <a:t>Start the </a:t>
            </a:r>
            <a:r>
              <a:rPr lang="en-US" sz="1800" b="1" dirty="0">
                <a:latin typeface="Times New Roman" pitchFamily="18" charset="0"/>
                <a:cs typeface="Times New Roman" pitchFamily="18" charset="0"/>
              </a:rPr>
              <a:t>Xampp Tomcat Server</a:t>
            </a:r>
            <a:r>
              <a:rPr lang="en-US" sz="1800" dirty="0">
                <a:latin typeface="Times New Roman" pitchFamily="18" charset="0"/>
                <a:cs typeface="Times New Roman" pitchFamily="18" charset="0"/>
              </a:rPr>
              <a:t>, goto the file where you have </a:t>
            </a:r>
            <a:r>
              <a:rPr lang="en-US" sz="1800" dirty="0" err="1">
                <a:latin typeface="Times New Roman" pitchFamily="18" charset="0"/>
                <a:cs typeface="Times New Roman" pitchFamily="18" charset="0"/>
              </a:rPr>
              <a:t>pancard</a:t>
            </a:r>
            <a:r>
              <a:rPr lang="en-US" sz="1800" dirty="0">
                <a:latin typeface="Times New Roman" pitchFamily="18" charset="0"/>
                <a:cs typeface="Times New Roman" pitchFamily="18" charset="0"/>
              </a:rPr>
              <a:t> documents, hit the </a:t>
            </a:r>
            <a:r>
              <a:rPr lang="en-US" sz="1800" dirty="0" err="1">
                <a:latin typeface="Times New Roman" pitchFamily="18" charset="0"/>
                <a:cs typeface="Times New Roman" pitchFamily="18" charset="0"/>
              </a:rPr>
              <a:t>api</a:t>
            </a:r>
            <a:r>
              <a:rPr lang="en-US" sz="1800" dirty="0">
                <a:latin typeface="Times New Roman" pitchFamily="18" charset="0"/>
                <a:cs typeface="Times New Roman" pitchFamily="18" charset="0"/>
              </a:rPr>
              <a:t> in </a:t>
            </a:r>
            <a:r>
              <a:rPr lang="en-US" sz="1800" b="1" dirty="0">
                <a:latin typeface="Times New Roman" pitchFamily="18" charset="0"/>
                <a:cs typeface="Times New Roman" pitchFamily="18" charset="0"/>
              </a:rPr>
              <a:t>Visual Studio Code</a:t>
            </a:r>
            <a:r>
              <a:rPr lang="en-US" sz="1800" dirty="0">
                <a:latin typeface="Times New Roman" pitchFamily="18" charset="0"/>
                <a:cs typeface="Times New Roman" pitchFamily="18" charset="0"/>
              </a:rPr>
              <a:t> to fetch all the documents,verify through </a:t>
            </a:r>
            <a:r>
              <a:rPr lang="en-US" sz="1800" b="1" dirty="0">
                <a:latin typeface="Times New Roman" pitchFamily="18" charset="0"/>
                <a:cs typeface="Times New Roman" pitchFamily="18" charset="0"/>
              </a:rPr>
              <a:t>Postman </a:t>
            </a:r>
            <a:r>
              <a:rPr lang="en-US" sz="1800" dirty="0">
                <a:latin typeface="Times New Roman" pitchFamily="18" charset="0"/>
                <a:cs typeface="Times New Roman" pitchFamily="18" charset="0"/>
              </a:rPr>
              <a:t>and goto </a:t>
            </a:r>
            <a:r>
              <a:rPr lang="en-US" sz="1800" b="1" dirty="0">
                <a:latin typeface="Times New Roman" pitchFamily="18" charset="0"/>
                <a:cs typeface="Times New Roman" pitchFamily="18" charset="0"/>
              </a:rPr>
              <a:t>Spring Tool Suite </a:t>
            </a:r>
            <a:r>
              <a:rPr lang="en-US" sz="1800" dirty="0">
                <a:latin typeface="Times New Roman" pitchFamily="18" charset="0"/>
                <a:cs typeface="Times New Roman" pitchFamily="18" charset="0"/>
              </a:rPr>
              <a:t>and run the </a:t>
            </a:r>
            <a:r>
              <a:rPr lang="en-US" sz="1800" b="1" dirty="0">
                <a:latin typeface="Times New Roman" pitchFamily="18" charset="0"/>
                <a:cs typeface="Times New Roman" pitchFamily="18" charset="0"/>
              </a:rPr>
              <a:t>Image Capture Application</a:t>
            </a:r>
            <a:r>
              <a:rPr lang="en-US" sz="1800" dirty="0">
                <a:latin typeface="Times New Roman" pitchFamily="18" charset="0"/>
                <a:cs typeface="Times New Roman" pitchFamily="18" charset="0"/>
              </a:rPr>
              <a:t>.</a:t>
            </a:r>
          </a:p>
          <a:p>
            <a:pPr marL="342900" indent="-342900" algn="just">
              <a:lnSpc>
                <a:spcPct val="150000"/>
              </a:lnSpc>
              <a:buFont typeface="Wingdings" pitchFamily="2" charset="2"/>
              <a:buChar char="Ø"/>
            </a:pPr>
            <a:r>
              <a:rPr lang="en-US" sz="1800" dirty="0">
                <a:latin typeface="Times New Roman" pitchFamily="18" charset="0"/>
                <a:cs typeface="Times New Roman" pitchFamily="18" charset="0"/>
              </a:rPr>
              <a:t>All the files that you have fetched will be downloaded in the directed folder and then the data will get extracted.</a:t>
            </a:r>
          </a:p>
          <a:p>
            <a:pPr marL="342900" indent="-342900" algn="just">
              <a:lnSpc>
                <a:spcPct val="150000"/>
              </a:lnSpc>
              <a:buFont typeface="Wingdings" pitchFamily="2" charset="2"/>
              <a:buChar char="Ø"/>
            </a:pPr>
            <a:r>
              <a:rPr lang="en-US" sz="1800" dirty="0">
                <a:latin typeface="Times New Roman" pitchFamily="18" charset="0"/>
                <a:cs typeface="Times New Roman" pitchFamily="18" charset="0"/>
              </a:rPr>
              <a:t>Extracted data will get stored in the </a:t>
            </a:r>
            <a:r>
              <a:rPr lang="en-US" sz="1800" b="1" dirty="0">
                <a:latin typeface="Times New Roman" pitchFamily="18" charset="0"/>
                <a:cs typeface="Times New Roman" pitchFamily="18" charset="0"/>
              </a:rPr>
              <a:t>MongoDB</a:t>
            </a:r>
            <a:r>
              <a:rPr lang="en-US" sz="1800" dirty="0">
                <a:latin typeface="Times New Roman" pitchFamily="18" charset="0"/>
                <a:cs typeface="Times New Roman" pitchFamily="18" charset="0"/>
              </a:rPr>
              <a:t> database in the form of collections.</a:t>
            </a:r>
          </a:p>
          <a:p>
            <a:pPr marL="342900" indent="-342900" algn="just">
              <a:lnSpc>
                <a:spcPct val="150000"/>
              </a:lnSpc>
              <a:buFont typeface="Wingdings" pitchFamily="2" charset="2"/>
              <a:buChar char="Ø"/>
            </a:pPr>
            <a:r>
              <a:rPr lang="en-US" sz="1800" dirty="0">
                <a:latin typeface="Times New Roman" pitchFamily="18" charset="0"/>
                <a:cs typeface="Times New Roman" pitchFamily="18" charset="0"/>
              </a:rPr>
              <a:t>Then, we created a </a:t>
            </a:r>
            <a:r>
              <a:rPr lang="en-US" sz="1800" b="1" dirty="0">
                <a:latin typeface="Times New Roman" pitchFamily="18" charset="0"/>
                <a:cs typeface="Times New Roman" pitchFamily="18" charset="0"/>
              </a:rPr>
              <a:t>GUI </a:t>
            </a:r>
            <a:r>
              <a:rPr lang="en-US" sz="1800" dirty="0">
                <a:latin typeface="Times New Roman" pitchFamily="18" charset="0"/>
                <a:cs typeface="Times New Roman" pitchFamily="18" charset="0"/>
              </a:rPr>
              <a:t>for presenting our implementation which contains the Pancard Details, BatchProcesses and Batch Reports.</a:t>
            </a:r>
          </a:p>
          <a:p>
            <a:pPr marL="342900" indent="-342900" algn="just">
              <a:lnSpc>
                <a:spcPct val="150000"/>
              </a:lnSpc>
              <a:buFont typeface="Wingdings" pitchFamily="2" charset="2"/>
              <a:buChar char="Ø"/>
            </a:pPr>
            <a:r>
              <a:rPr lang="en-US" sz="1800" dirty="0">
                <a:latin typeface="Times New Roman" pitchFamily="18" charset="0"/>
                <a:cs typeface="Times New Roman" pitchFamily="18" charset="0"/>
              </a:rPr>
              <a:t>After getting logged in the three services will be visible and you can view them.</a:t>
            </a:r>
            <a:endParaRPr lang="en-IN" sz="2400" dirty="0">
              <a:latin typeface="Times New Roman" pitchFamily="18" charset="0"/>
              <a:cs typeface="Times New Roman" pitchFamily="18" charset="0"/>
            </a:endParaRPr>
          </a:p>
          <a:p>
            <a:pPr marL="0" indent="0" algn="just">
              <a:lnSpc>
                <a:spcPct val="150000"/>
              </a:lnSpc>
              <a:buNone/>
            </a:pPr>
            <a:endParaRPr lang="en-IN" sz="2400" dirty="0">
              <a:latin typeface="Arial Rounded MT Bold" panose="020F0704030504030204" charset="0"/>
              <a:cs typeface="Arial Rounded MT Bold" panose="020F070403050403020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continued:</a:t>
            </a:r>
            <a:endParaRPr lang="en-US" dirty="0">
              <a:latin typeface="Times New Roman" panose="02020603050405020304" pitchFamily="18" charset="0"/>
              <a:cs typeface="Times New Roman" panose="02020603050405020304" pitchFamily="18" charset="0"/>
            </a:endParaRPr>
          </a:p>
        </p:txBody>
      </p:sp>
      <p:pic>
        <p:nvPicPr>
          <p:cNvPr id="7" name="Picture 6" descr="1 - Copy.jpg"/>
          <p:cNvPicPr>
            <a:picLocks noChangeAspect="1"/>
          </p:cNvPicPr>
          <p:nvPr/>
        </p:nvPicPr>
        <p:blipFill>
          <a:blip r:embed="rId2"/>
          <a:stretch>
            <a:fillRect/>
          </a:stretch>
        </p:blipFill>
        <p:spPr>
          <a:xfrm>
            <a:off x="4956048" y="1938529"/>
            <a:ext cx="5888736" cy="3099816"/>
          </a:xfrm>
          <a:prstGeom prst="rect">
            <a:avLst/>
          </a:prstGeom>
        </p:spPr>
      </p:pic>
      <p:sp>
        <p:nvSpPr>
          <p:cNvPr id="8" name="TextBox 7"/>
          <p:cNvSpPr txBox="1"/>
          <p:nvPr/>
        </p:nvSpPr>
        <p:spPr>
          <a:xfrm>
            <a:off x="594360" y="2249424"/>
            <a:ext cx="2825496" cy="2308324"/>
          </a:xfrm>
          <a:prstGeom prst="rect">
            <a:avLst/>
          </a:prstGeom>
          <a:noFill/>
        </p:spPr>
        <p:txBody>
          <a:bodyPr wrap="square" rtlCol="0">
            <a:spAutoFit/>
          </a:bodyPr>
          <a:lstStyle/>
          <a:p>
            <a:r>
              <a:rPr lang="en-US" b="1" dirty="0" smtClean="0">
                <a:latin typeface="Times New Roman" pitchFamily="18" charset="0"/>
                <a:cs typeface="Times New Roman" pitchFamily="18" charset="0"/>
              </a:rPr>
              <a:t>Name of Person</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Father’s Name</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Date Of Birth </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PAN Number</a:t>
            </a:r>
          </a:p>
          <a:p>
            <a:endParaRPr lang="en-US" dirty="0"/>
          </a:p>
        </p:txBody>
      </p:sp>
      <p:cxnSp>
        <p:nvCxnSpPr>
          <p:cNvPr id="10" name="Straight Arrow Connector 9"/>
          <p:cNvCxnSpPr/>
          <p:nvPr/>
        </p:nvCxnSpPr>
        <p:spPr>
          <a:xfrm>
            <a:off x="2377440" y="2459736"/>
            <a:ext cx="2450592" cy="411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31720" y="3072384"/>
            <a:ext cx="2487168" cy="1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22576" y="3602736"/>
            <a:ext cx="2532888" cy="365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40864" y="4105656"/>
            <a:ext cx="2505456" cy="9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58384" y="5724144"/>
            <a:ext cx="489204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Pancard of an Individual</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Server -Xampp</a:t>
            </a:r>
            <a:endParaRPr lang="en-US" dirty="0"/>
          </a:p>
        </p:txBody>
      </p:sp>
      <p:pic>
        <p:nvPicPr>
          <p:cNvPr id="4" name="Content Placeholder 3"/>
          <p:cNvPicPr>
            <a:picLocks noGrp="1" noChangeAspect="1"/>
          </p:cNvPicPr>
          <p:nvPr>
            <p:ph sz="quarter" idx="1"/>
          </p:nvPr>
        </p:nvPicPr>
        <p:blipFill>
          <a:blip r:embed="rId2"/>
          <a:srcRect l="19952" t="28614" r="33900" b="22171"/>
          <a:stretch>
            <a:fillRect/>
          </a:stretch>
        </p:blipFill>
        <p:spPr>
          <a:xfrm>
            <a:off x="2719888" y="1662488"/>
            <a:ext cx="6752223" cy="405054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Storage</a:t>
            </a:r>
            <a:endParaRPr lang="en-US" dirty="0"/>
          </a:p>
        </p:txBody>
      </p:sp>
      <p:pic>
        <p:nvPicPr>
          <p:cNvPr id="6" name="Content Placeholder 5"/>
          <p:cNvPicPr>
            <a:picLocks noGrp="1"/>
          </p:cNvPicPr>
          <p:nvPr>
            <p:ph sz="quarter" idx="1"/>
          </p:nvPr>
        </p:nvPicPr>
        <p:blipFill>
          <a:blip r:embed="rId2"/>
          <a:stretch>
            <a:fillRect/>
          </a:stretch>
        </p:blipFill>
        <p:spPr>
          <a:xfrm>
            <a:off x="539496" y="1298448"/>
            <a:ext cx="9945059" cy="4965192"/>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Api to extract files from storage</a:t>
            </a:r>
            <a:endParaRPr lang="en-US" dirty="0"/>
          </a:p>
        </p:txBody>
      </p:sp>
      <p:pic>
        <p:nvPicPr>
          <p:cNvPr id="4" name="Content Placeholder 3" descr="Screenshot (144)"/>
          <p:cNvPicPr>
            <a:picLocks noGrp="1" noChangeAspect="1"/>
          </p:cNvPicPr>
          <p:nvPr>
            <p:ph sz="quarter" idx="1"/>
          </p:nvPr>
        </p:nvPicPr>
        <p:blipFill>
          <a:blip r:embed="rId2"/>
          <a:stretch>
            <a:fillRect/>
          </a:stretch>
        </p:blipFill>
        <p:spPr>
          <a:xfrm>
            <a:off x="960755" y="1219200"/>
            <a:ext cx="9523730" cy="49377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 postman we can check </a:t>
            </a:r>
            <a:endParaRPr lang="en-US" dirty="0"/>
          </a:p>
        </p:txBody>
      </p:sp>
      <p:pic>
        <p:nvPicPr>
          <p:cNvPr id="4" name="Content Placeholder 3"/>
          <p:cNvPicPr>
            <a:picLocks noGrp="1" noChangeAspect="1"/>
          </p:cNvPicPr>
          <p:nvPr>
            <p:ph sz="quarter" idx="1"/>
          </p:nvPr>
        </p:nvPicPr>
        <p:blipFill>
          <a:blip r:embed="rId2"/>
          <a:stretch>
            <a:fillRect/>
          </a:stretch>
        </p:blipFill>
        <p:spPr>
          <a:xfrm>
            <a:off x="1706880" y="1219200"/>
            <a:ext cx="8777605" cy="493776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Industry</a:t>
            </a:r>
            <a:endParaRPr lang="en-US" dirty="0"/>
          </a:p>
        </p:txBody>
      </p:sp>
      <p:pic>
        <p:nvPicPr>
          <p:cNvPr id="4" name="Picture 3" descr="download"/>
          <p:cNvPicPr>
            <a:picLocks noChangeAspect="1"/>
          </p:cNvPicPr>
          <p:nvPr/>
        </p:nvPicPr>
        <p:blipFill>
          <a:blip r:embed="rId2"/>
          <a:stretch>
            <a:fillRect/>
          </a:stretch>
        </p:blipFill>
        <p:spPr>
          <a:xfrm>
            <a:off x="706246" y="2337308"/>
            <a:ext cx="2155825" cy="1206500"/>
          </a:xfrm>
          <a:prstGeom prst="rect">
            <a:avLst/>
          </a:prstGeom>
        </p:spPr>
      </p:pic>
      <p:sp>
        <p:nvSpPr>
          <p:cNvPr id="7" name="TextBox 6"/>
          <p:cNvSpPr txBox="1"/>
          <p:nvPr/>
        </p:nvSpPr>
        <p:spPr>
          <a:xfrm>
            <a:off x="619760" y="4238752"/>
            <a:ext cx="2854960" cy="861774"/>
          </a:xfrm>
          <a:prstGeom prst="rect">
            <a:avLst/>
          </a:prstGeom>
          <a:noFill/>
        </p:spPr>
        <p:txBody>
          <a:bodyPr wrap="square" rtlCol="0">
            <a:spAutoFit/>
          </a:bodyPr>
          <a:lstStyle/>
          <a:p>
            <a:r>
              <a:rPr lang="en-US" sz="1600" dirty="0" smtClean="0">
                <a:latin typeface="Times New Roman" pitchFamily="18" charset="0"/>
                <a:cs typeface="Times New Roman" pitchFamily="18" charset="0"/>
              </a:rPr>
              <a:t>Started Date- 18</a:t>
            </a:r>
            <a:r>
              <a:rPr lang="en-US" sz="1600" baseline="30000" dirty="0" smtClean="0">
                <a:latin typeface="Times New Roman" pitchFamily="18" charset="0"/>
                <a:cs typeface="Times New Roman" pitchFamily="18" charset="0"/>
              </a:rPr>
              <a:t>th</a:t>
            </a:r>
            <a:r>
              <a:rPr lang="en-US" sz="1600" dirty="0" smtClean="0">
                <a:latin typeface="Times New Roman" pitchFamily="18" charset="0"/>
                <a:cs typeface="Times New Roman" pitchFamily="18" charset="0"/>
              </a:rPr>
              <a:t> January</a:t>
            </a:r>
          </a:p>
          <a:p>
            <a:r>
              <a:rPr lang="en-US" sz="1600" dirty="0" smtClean="0">
                <a:latin typeface="Times New Roman" pitchFamily="18" charset="0"/>
                <a:cs typeface="Times New Roman" pitchFamily="18" charset="0"/>
              </a:rPr>
              <a:t>End Date -18</a:t>
            </a:r>
            <a:r>
              <a:rPr lang="en-US" sz="1600" baseline="30000" dirty="0" smtClean="0">
                <a:latin typeface="Times New Roman" pitchFamily="18" charset="0"/>
                <a:cs typeface="Times New Roman" pitchFamily="18" charset="0"/>
              </a:rPr>
              <a:t>th</a:t>
            </a: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May</a:t>
            </a:r>
          </a:p>
          <a:p>
            <a:r>
              <a:rPr lang="en-US" sz="1600" dirty="0" smtClean="0">
                <a:latin typeface="Times New Roman" pitchFamily="18" charset="0"/>
                <a:cs typeface="Times New Roman" pitchFamily="18" charset="0"/>
              </a:rPr>
              <a:t>Stipend- 10,000 Rs</a:t>
            </a:r>
            <a:endParaRPr lang="en-US" sz="1600" dirty="0">
              <a:latin typeface="Times New Roman" pitchFamily="18" charset="0"/>
              <a:cs typeface="Times New Roman" pitchFamily="18" charset="0"/>
            </a:endParaRPr>
          </a:p>
        </p:txBody>
      </p:sp>
      <p:sp>
        <p:nvSpPr>
          <p:cNvPr id="9" name="Subtitle 2"/>
          <p:cNvSpPr txBox="1">
            <a:spLocks/>
          </p:cNvSpPr>
          <p:nvPr/>
        </p:nvSpPr>
        <p:spPr>
          <a:xfrm>
            <a:off x="3881120" y="1605280"/>
            <a:ext cx="7059295" cy="4185920"/>
          </a:xfrm>
          <a:prstGeom prst="rect">
            <a:avLst/>
          </a:prstGeom>
        </p:spPr>
        <p:txBody>
          <a:bodyPr vert="horz">
            <a:normAutofit fontScale="92500"/>
          </a:bodyPr>
          <a:lstStyle/>
          <a:p>
            <a:pPr marL="274320" marR="0" lvl="0" indent="-274320" algn="l" defTabSz="914400" rtl="0" eaLnBrk="1" fontAlgn="auto" latinLnBrk="0" hangingPunct="1">
              <a:lnSpc>
                <a:spcPct val="150000"/>
              </a:lnSpc>
              <a:spcBef>
                <a:spcPts val="600"/>
              </a:spcBef>
              <a:spcAft>
                <a:spcPts val="0"/>
              </a:spcAft>
              <a:buClr>
                <a:schemeClr val="accent1"/>
              </a:buClr>
              <a:buSzPct val="76000"/>
              <a:buFont typeface="Wingdings" pitchFamily="2" charset="2"/>
              <a:buChar char="Ø"/>
              <a:tabLst/>
              <a:defRPr/>
            </a:pPr>
            <a:r>
              <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Xoriant is a Silicon Valley </a:t>
            </a:r>
            <a:r>
              <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headquartered in California </a:t>
            </a:r>
            <a:r>
              <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product engineering, software development, and technology services firm with offices in the U.S., Europe, and Asia. For both technology companies and enterprises, from startups to the Fortune 100, we leverage our expertise in emerging technologies and our high performing teams to deliver innovative solutions that accelerate time to market and keep our clients competitive.  </a:t>
            </a:r>
          </a:p>
          <a:p>
            <a:pPr marL="274320" marR="0" lvl="0" indent="-274320" algn="l" defTabSz="914400" rtl="0" eaLnBrk="1" fontAlgn="auto" latinLnBrk="0" hangingPunct="1">
              <a:lnSpc>
                <a:spcPct val="150000"/>
              </a:lnSpc>
              <a:spcBef>
                <a:spcPts val="600"/>
              </a:spcBef>
              <a:spcAft>
                <a:spcPts val="0"/>
              </a:spcAft>
              <a:buClr>
                <a:schemeClr val="accent1"/>
              </a:buClr>
              <a:buSzPct val="76000"/>
              <a:buFont typeface="Wingdings" pitchFamily="2" charset="2"/>
              <a:buChar char="Ø"/>
              <a:tabLst/>
              <a:defRPr/>
            </a:pPr>
            <a:endPar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274320" marR="0" lvl="0" indent="-274320" algn="l" defTabSz="914400" rtl="0" eaLnBrk="1" fontAlgn="auto" latinLnBrk="0" hangingPunct="1">
              <a:lnSpc>
                <a:spcPct val="150000"/>
              </a:lnSpc>
              <a:spcBef>
                <a:spcPts val="600"/>
              </a:spcBef>
              <a:spcAft>
                <a:spcPts val="0"/>
              </a:spcAft>
              <a:buClr>
                <a:schemeClr val="accent1"/>
              </a:buClr>
              <a:buSzPct val="76000"/>
              <a:buFont typeface="Wingdings" pitchFamily="2" charset="2"/>
              <a:buChar char="Ø"/>
              <a:tabLst/>
              <a:defRPr/>
            </a:pPr>
            <a:r>
              <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Across all our technology focus areas – Product Engineering, DevOps, Cloud, Infrastructure &amp; Security, Big Data &amp; Analytics, Data Management &amp; Governance, Digital, and IoT – every solution we develop benefits from our product </a:t>
            </a:r>
            <a:r>
              <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engineering. </a:t>
            </a:r>
          </a:p>
          <a:p>
            <a:pPr marL="274320" marR="0" lvl="0" indent="-274320" algn="l" defTabSz="914400" rtl="0" eaLnBrk="1" fontAlgn="auto" latinLnBrk="0" hangingPunct="1">
              <a:lnSpc>
                <a:spcPct val="150000"/>
              </a:lnSpc>
              <a:spcBef>
                <a:spcPts val="600"/>
              </a:spcBef>
              <a:spcAft>
                <a:spcPts val="0"/>
              </a:spcAft>
              <a:buClr>
                <a:schemeClr val="accent1"/>
              </a:buClr>
              <a:buSzPct val="76000"/>
              <a:buFont typeface="Wingdings" pitchFamily="2" charset="2"/>
              <a:buChar char="Ø"/>
              <a:tabLst/>
              <a:defRPr/>
            </a:pPr>
            <a:endParaRPr kumimoji="0" lang="en-US" sz="14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274320" lvl="0" indent="-274320" defTabSz="914400">
              <a:lnSpc>
                <a:spcPct val="150000"/>
              </a:lnSpc>
              <a:spcBef>
                <a:spcPts val="600"/>
              </a:spcBef>
              <a:buClr>
                <a:schemeClr val="accent1"/>
              </a:buClr>
              <a:buSzPct val="76000"/>
              <a:buFont typeface="Wingdings" pitchFamily="2" charset="2"/>
              <a:buChar char="Ø"/>
              <a:defRPr/>
            </a:pPr>
            <a:r>
              <a:rPr lang="en-US" sz="1400" dirty="0" smtClean="0">
                <a:latin typeface="Times New Roman" pitchFamily="18" charset="0"/>
                <a:cs typeface="Times New Roman" pitchFamily="18" charset="0"/>
              </a:rPr>
              <a:t>Our customers range from startups to Fortune 100 and encompass BFSI, High Tech, Healthcare, Pharma, Industrial Manufacturing, Telecommunications, and Automotive sectors.</a:t>
            </a:r>
            <a:endParaRPr kumimoji="0" lang="en-US" sz="14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6" name="Rectangle 5"/>
          <p:cNvSpPr/>
          <p:nvPr/>
        </p:nvSpPr>
        <p:spPr>
          <a:xfrm>
            <a:off x="332232" y="3489883"/>
            <a:ext cx="4742688" cy="369332"/>
          </a:xfrm>
          <a:prstGeom prst="rect">
            <a:avLst/>
          </a:prstGeom>
        </p:spPr>
        <p:txBody>
          <a:bodyPr wrap="square">
            <a:spAutoFit/>
          </a:bodyPr>
          <a:lstStyle/>
          <a:p>
            <a:r>
              <a:rPr lang="en-US" dirty="0" smtClean="0"/>
              <a:t>Girish </a:t>
            </a:r>
            <a:r>
              <a:rPr lang="en-US" dirty="0" smtClean="0"/>
              <a:t>Gaitonde-Founder </a:t>
            </a:r>
            <a:r>
              <a:rPr lang="en-US" dirty="0" smtClean="0"/>
              <a:t>&amp; CEO</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1234441" y="1463041"/>
            <a:ext cx="9006840" cy="4709159"/>
          </a:xfrm>
          <a:prstGeom prst="rect">
            <a:avLst/>
          </a:prstGeom>
        </p:spPr>
      </p:pic>
      <p:sp>
        <p:nvSpPr>
          <p:cNvPr id="6" name="TextBox 5"/>
          <p:cNvSpPr txBox="1"/>
          <p:nvPr/>
        </p:nvSpPr>
        <p:spPr>
          <a:xfrm>
            <a:off x="960120" y="466344"/>
            <a:ext cx="8183880" cy="584775"/>
          </a:xfrm>
          <a:prstGeom prst="rect">
            <a:avLst/>
          </a:prstGeom>
          <a:noFill/>
        </p:spPr>
        <p:txBody>
          <a:bodyPr wrap="square" rtlCol="0">
            <a:spAutoFit/>
          </a:bodyPr>
          <a:lstStyle/>
          <a:p>
            <a:r>
              <a:rPr lang="en-US" sz="3200" dirty="0" smtClean="0">
                <a:solidFill>
                  <a:schemeClr val="bg2">
                    <a:lumMod val="50000"/>
                  </a:schemeClr>
                </a:solidFill>
                <a:latin typeface="+mj-lt"/>
              </a:rPr>
              <a:t>Application Overview </a:t>
            </a:r>
            <a:endParaRPr lang="en-US" sz="3200" dirty="0">
              <a:solidFill>
                <a:schemeClr val="bg2">
                  <a:lumMod val="50000"/>
                </a:schemeClr>
              </a:solidFill>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802005" y="1219200"/>
            <a:ext cx="9682480" cy="4937760"/>
          </a:xfrm>
          <a:prstGeom prst="rect">
            <a:avLst/>
          </a:prstGeom>
        </p:spPr>
      </p:pic>
      <p:sp>
        <p:nvSpPr>
          <p:cNvPr id="3" name="Title 1"/>
          <p:cNvSpPr>
            <a:spLocks noGrp="1"/>
          </p:cNvSpPr>
          <p:nvPr>
            <p:ph type="title"/>
          </p:nvPr>
        </p:nvSpPr>
        <p:spPr>
          <a:xfrm>
            <a:off x="609600" y="152400"/>
            <a:ext cx="10972800" cy="990600"/>
          </a:xfrm>
        </p:spPr>
        <p:txBody>
          <a:bodyPr/>
          <a:lstStyle/>
          <a:p>
            <a:r>
              <a:rPr lang="en-US" dirty="0" smtClean="0"/>
              <a:t>MongoDB Atlas Cloud Storage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Register Page</a:t>
            </a:r>
          </a:p>
          <a:p>
            <a:endParaRPr lang="en-US" dirty="0"/>
          </a:p>
        </p:txBody>
      </p:sp>
      <p:sp>
        <p:nvSpPr>
          <p:cNvPr id="5" name="Title 1"/>
          <p:cNvSpPr>
            <a:spLocks noGrp="1"/>
          </p:cNvSpPr>
          <p:nvPr>
            <p:ph type="title"/>
          </p:nvPr>
        </p:nvSpPr>
        <p:spPr>
          <a:xfrm>
            <a:off x="609600" y="152400"/>
            <a:ext cx="10972800" cy="990600"/>
          </a:xfrm>
        </p:spPr>
        <p:txBody>
          <a:bodyPr/>
          <a:lstStyle/>
          <a:p>
            <a:r>
              <a:rPr lang="en-US" dirty="0" smtClean="0"/>
              <a:t>Front-End </a:t>
            </a:r>
            <a:endParaRPr lang="en-US" dirty="0"/>
          </a:p>
        </p:txBody>
      </p:sp>
      <p:pic>
        <p:nvPicPr>
          <p:cNvPr id="6" name="Picture 5"/>
          <p:cNvPicPr/>
          <p:nvPr/>
        </p:nvPicPr>
        <p:blipFill>
          <a:blip r:embed="rId2" cstate="print"/>
          <a:stretch>
            <a:fillRect/>
          </a:stretch>
        </p:blipFill>
        <p:spPr>
          <a:xfrm>
            <a:off x="1106424" y="1865376"/>
            <a:ext cx="9098280" cy="441655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609600" y="599440"/>
            <a:ext cx="10972800" cy="5557520"/>
          </a:xfrm>
        </p:spPr>
        <p:txBody>
          <a:bodyPr>
            <a:normAutofit/>
          </a:bodyPr>
          <a:lstStyle/>
          <a:p>
            <a:pPr>
              <a:buFont typeface="Wingdings" pitchFamily="2" charset="2"/>
              <a:buChar char="Ø"/>
            </a:pPr>
            <a:r>
              <a:rPr lang="en-US" sz="2800" u="sng" dirty="0" smtClean="0"/>
              <a:t>Login Page</a:t>
            </a:r>
            <a:endParaRPr lang="en-US" sz="2800" u="sng" dirty="0"/>
          </a:p>
        </p:txBody>
      </p:sp>
      <p:pic>
        <p:nvPicPr>
          <p:cNvPr id="6" name="Picture 5"/>
          <p:cNvPicPr/>
          <p:nvPr/>
        </p:nvPicPr>
        <p:blipFill>
          <a:blip r:embed="rId2" cstate="print"/>
          <a:stretch>
            <a:fillRect/>
          </a:stretch>
        </p:blipFill>
        <p:spPr>
          <a:xfrm>
            <a:off x="1005840" y="1481328"/>
            <a:ext cx="9189720" cy="48006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609600" y="619760"/>
            <a:ext cx="10972800" cy="5537200"/>
          </a:xfrm>
        </p:spPr>
        <p:txBody>
          <a:bodyPr>
            <a:normAutofit/>
          </a:bodyPr>
          <a:lstStyle/>
          <a:p>
            <a:pPr>
              <a:buFont typeface="Wingdings" pitchFamily="2" charset="2"/>
              <a:buChar char="Ø"/>
            </a:pPr>
            <a:r>
              <a:rPr lang="en-US" sz="2800" b="1" u="sng" dirty="0" smtClean="0">
                <a:latin typeface="Times New Roman" pitchFamily="18" charset="0"/>
                <a:cs typeface="Times New Roman" pitchFamily="18" charset="0"/>
              </a:rPr>
              <a:t>Home Page</a:t>
            </a:r>
            <a:endParaRPr lang="en-US" sz="2800" b="1" u="sng" dirty="0">
              <a:latin typeface="Times New Roman" pitchFamily="18" charset="0"/>
              <a:cs typeface="Times New Roman" pitchFamily="18" charset="0"/>
            </a:endParaRPr>
          </a:p>
        </p:txBody>
      </p:sp>
      <p:pic>
        <p:nvPicPr>
          <p:cNvPr id="6" name="Picture 5"/>
          <p:cNvPicPr/>
          <p:nvPr/>
        </p:nvPicPr>
        <p:blipFill>
          <a:blip r:embed="rId2" cstate="print"/>
          <a:stretch>
            <a:fillRect/>
          </a:stretch>
        </p:blipFill>
        <p:spPr>
          <a:xfrm>
            <a:off x="941832" y="1719072"/>
            <a:ext cx="9290304" cy="4535424"/>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609600" y="658368"/>
            <a:ext cx="10972800" cy="5498592"/>
          </a:xfrm>
        </p:spPr>
        <p:txBody>
          <a:bodyPr/>
          <a:lstStyle/>
          <a:p>
            <a:pPr>
              <a:buFont typeface="Wingdings" pitchFamily="2" charset="2"/>
              <a:buChar char="Ø"/>
            </a:pPr>
            <a:r>
              <a:rPr lang="en-US" b="1" u="sng" dirty="0" smtClean="0">
                <a:latin typeface="Times New Roman" pitchFamily="18" charset="0"/>
                <a:cs typeface="Times New Roman" pitchFamily="18" charset="0"/>
              </a:rPr>
              <a:t>Service Page</a:t>
            </a:r>
          </a:p>
          <a:p>
            <a:endParaRPr lang="en-US" dirty="0"/>
          </a:p>
        </p:txBody>
      </p:sp>
      <p:pic>
        <p:nvPicPr>
          <p:cNvPr id="6" name="Picture 5"/>
          <p:cNvPicPr/>
          <p:nvPr/>
        </p:nvPicPr>
        <p:blipFill>
          <a:blip r:embed="rId2" cstate="print"/>
          <a:stretch>
            <a:fillRect/>
          </a:stretch>
        </p:blipFill>
        <p:spPr>
          <a:xfrm>
            <a:off x="960120" y="1938400"/>
            <a:ext cx="9427464" cy="4334383"/>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649224"/>
            <a:ext cx="10972800" cy="5507736"/>
          </a:xfrm>
        </p:spPr>
        <p:txBody>
          <a:bodyPr>
            <a:normAutofit/>
          </a:bodyPr>
          <a:lstStyle/>
          <a:p>
            <a:pPr>
              <a:buFont typeface="Wingdings" pitchFamily="2" charset="2"/>
              <a:buChar char="Ø"/>
            </a:pPr>
            <a:r>
              <a:rPr lang="en-US" sz="2800" b="1" u="sng" dirty="0" smtClean="0">
                <a:latin typeface="Times New Roman" pitchFamily="18" charset="0"/>
                <a:cs typeface="Times New Roman" pitchFamily="18" charset="0"/>
              </a:rPr>
              <a:t>Batch Reports Of Processes</a:t>
            </a:r>
            <a:endParaRPr lang="en-US" sz="2800" b="1" u="sng"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1005840" y="1901952"/>
            <a:ext cx="9372600" cy="441655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640080"/>
            <a:ext cx="10972800" cy="5516880"/>
          </a:xfrm>
        </p:spPr>
        <p:txBody>
          <a:bodyPr>
            <a:normAutofit/>
          </a:bodyPr>
          <a:lstStyle/>
          <a:p>
            <a:pPr lvl="0"/>
            <a:r>
              <a:rPr lang="en-US" sz="2800" b="1" u="sng" dirty="0" smtClean="0">
                <a:latin typeface="Times New Roman" pitchFamily="18" charset="0"/>
                <a:cs typeface="Times New Roman" pitchFamily="18" charset="0"/>
              </a:rPr>
              <a:t>Batch Processes of </a:t>
            </a:r>
            <a:r>
              <a:rPr lang="en-US" sz="2800" b="1" u="sng" dirty="0" err="1" smtClean="0">
                <a:latin typeface="Times New Roman" pitchFamily="18" charset="0"/>
                <a:cs typeface="Times New Roman" pitchFamily="18" charset="0"/>
              </a:rPr>
              <a:t>Pancards</a:t>
            </a:r>
            <a:endParaRPr lang="en-US" sz="2800" b="1" u="sng"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1094358" y="1911096"/>
            <a:ext cx="9412097" cy="432511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640080"/>
            <a:ext cx="10972800" cy="5516880"/>
          </a:xfrm>
        </p:spPr>
        <p:txBody>
          <a:bodyPr>
            <a:normAutofit/>
          </a:bodyPr>
          <a:lstStyle/>
          <a:p>
            <a:r>
              <a:rPr lang="en-US" sz="2800" b="1" u="sng" dirty="0" smtClean="0">
                <a:latin typeface="Times New Roman" pitchFamily="18" charset="0"/>
                <a:cs typeface="Times New Roman" pitchFamily="18" charset="0"/>
              </a:rPr>
              <a:t>Pancard Details</a:t>
            </a:r>
            <a:endParaRPr lang="en-US" sz="2800" b="1" u="sng"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1087120" y="1828800"/>
            <a:ext cx="9367520" cy="430783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629920"/>
            <a:ext cx="10972800" cy="5527040"/>
          </a:xfrm>
        </p:spPr>
        <p:txBody>
          <a:bodyPr>
            <a:normAutofit/>
          </a:bodyPr>
          <a:lstStyle/>
          <a:p>
            <a:pPr>
              <a:buFont typeface="Wingdings" pitchFamily="2" charset="2"/>
              <a:buChar char="Ø"/>
            </a:pPr>
            <a:r>
              <a:rPr lang="en-US" sz="2800" b="1" u="sng" dirty="0" smtClean="0">
                <a:latin typeface="Times New Roman" pitchFamily="18" charset="0"/>
                <a:cs typeface="Times New Roman" pitchFamily="18" charset="0"/>
              </a:rPr>
              <a:t>About Us Page</a:t>
            </a:r>
            <a:endParaRPr lang="en-US" sz="2800" b="1" u="sng"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1005840" y="1778000"/>
            <a:ext cx="9316720" cy="434847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IN" b="1" dirty="0">
                <a:latin typeface="Times New Roman" panose="02020603050405020304" pitchFamily="18" charset="0"/>
                <a:cs typeface="Times New Roman" panose="02020603050405020304" pitchFamily="18" charset="0"/>
              </a:rPr>
              <a:t>Abstract</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sz="quarter" idx="1"/>
          </p:nvPr>
        </p:nvSpPr>
        <p:spPr>
          <a:xfrm>
            <a:off x="609600" y="1686560"/>
            <a:ext cx="9794240" cy="4669790"/>
          </a:xfrm>
        </p:spPr>
        <p:txBody>
          <a:bodyPr>
            <a:normAutofit/>
          </a:bodyPr>
          <a:lstStyle/>
          <a:p>
            <a:pPr algn="just">
              <a:lnSpc>
                <a:spcPct val="150000"/>
              </a:lnSpc>
              <a:buFont typeface="Wingdings" pitchFamily="2" charset="2"/>
              <a:buChar char="Ø"/>
            </a:pPr>
            <a:r>
              <a:rPr lang="en-US" sz="1400" dirty="0">
                <a:latin typeface="Times New Roman" pitchFamily="18" charset="0"/>
                <a:cs typeface="Times New Roman" pitchFamily="18" charset="0"/>
                <a:sym typeface="+mn-ea"/>
              </a:rPr>
              <a:t>The project is about Image Capture Application. It is a process of classifying optical patterns with respect to alphanumeric or other characters. This application includes the Optical character recognition process which does the segmentation, feature extraction and classification of the image or document file</a:t>
            </a:r>
            <a:r>
              <a:rPr lang="en-US" sz="1400" dirty="0" smtClean="0">
                <a:latin typeface="Times New Roman" pitchFamily="18" charset="0"/>
                <a:cs typeface="Times New Roman" pitchFamily="18" charset="0"/>
                <a:sym typeface="+mn-ea"/>
              </a:rPr>
              <a:t>.</a:t>
            </a:r>
            <a:endParaRPr lang="en-US" sz="1400" dirty="0">
              <a:latin typeface="Times New Roman" pitchFamily="18" charset="0"/>
              <a:cs typeface="Times New Roman" pitchFamily="18" charset="0"/>
            </a:endParaRPr>
          </a:p>
          <a:p>
            <a:pPr algn="just">
              <a:lnSpc>
                <a:spcPct val="150000"/>
              </a:lnSpc>
              <a:buFont typeface="Wingdings" pitchFamily="2" charset="2"/>
              <a:buChar char="Ø"/>
            </a:pPr>
            <a:r>
              <a:rPr lang="en-US" sz="1400" dirty="0">
                <a:latin typeface="Times New Roman" pitchFamily="18" charset="0"/>
                <a:cs typeface="Times New Roman" pitchFamily="18" charset="0"/>
                <a:sym typeface="+mn-ea"/>
              </a:rPr>
              <a:t>This application converts Analog text based resources to digital text resources. And then these converted resources can be used in several ways like searchable text in indexes so as to identify documents or images.  As the first stage of text capture a digital copy of a page is taken. And this scanned copy will form basis for all other stages</a:t>
            </a:r>
            <a:r>
              <a:rPr lang="en-US" sz="1400" dirty="0" smtClean="0">
                <a:latin typeface="Times New Roman" pitchFamily="18" charset="0"/>
                <a:cs typeface="Times New Roman" pitchFamily="18" charset="0"/>
                <a:sym typeface="+mn-ea"/>
              </a:rPr>
              <a:t>.</a:t>
            </a:r>
            <a:endParaRPr lang="en-US" sz="1400" dirty="0">
              <a:latin typeface="Times New Roman" pitchFamily="18" charset="0"/>
              <a:cs typeface="Times New Roman" pitchFamily="18" charset="0"/>
            </a:endParaRPr>
          </a:p>
          <a:p>
            <a:pPr algn="just">
              <a:lnSpc>
                <a:spcPct val="150000"/>
              </a:lnSpc>
              <a:buFont typeface="Wingdings" pitchFamily="2" charset="2"/>
              <a:buChar char="Ø"/>
            </a:pPr>
            <a:r>
              <a:rPr lang="en-US" sz="1400" dirty="0">
                <a:latin typeface="Times New Roman" pitchFamily="18" charset="0"/>
                <a:cs typeface="Times New Roman" pitchFamily="18" charset="0"/>
                <a:sym typeface="+mn-ea"/>
              </a:rPr>
              <a:t>The very next stage involves implementation of technology Optical Character Recognition for converting text content into machine understandable or readable format</a:t>
            </a:r>
            <a:endParaRPr lang="en-US" sz="1400" dirty="0">
              <a:latin typeface="Times New Roman" pitchFamily="18" charset="0"/>
              <a:cs typeface="Times New Roman" pitchFamily="18" charset="0"/>
            </a:endParaRPr>
          </a:p>
          <a:p>
            <a:pPr algn="just"/>
            <a:endParaRPr lang="en-US" sz="1200" dirty="0">
              <a:latin typeface="Arial Rounded MT Bold" panose="020F0704030504030204" charset="0"/>
              <a:cs typeface="Arial Rounded MT Bold" panose="020F0704030504030204" charset="0"/>
            </a:endParaRPr>
          </a:p>
        </p:txBody>
      </p:sp>
      <p:pic>
        <p:nvPicPr>
          <p:cNvPr id="4" name="Content Placeholder 3" descr="1_iW_FPM6Vjag_4vnRbCuPCA"/>
          <p:cNvPicPr>
            <a:picLocks noChangeAspect="1"/>
          </p:cNvPicPr>
          <p:nvPr/>
        </p:nvPicPr>
        <p:blipFill>
          <a:blip r:embed="rId3"/>
          <a:stretch>
            <a:fillRect/>
          </a:stretch>
        </p:blipFill>
        <p:spPr>
          <a:xfrm>
            <a:off x="4829556" y="4486529"/>
            <a:ext cx="5149850" cy="16148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IN" b="1" dirty="0">
                <a:latin typeface="Times New Roman" panose="02020603050405020304" pitchFamily="18" charset="0"/>
                <a:cs typeface="Times New Roman" panose="02020603050405020304" pitchFamily="18" charset="0"/>
              </a:rPr>
              <a:t>Testing</a:t>
            </a:r>
            <a:endParaRPr lang="en-US" altLang="en-US" dirty="0">
              <a:solidFill>
                <a:srgbClr val="00B0F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
          </p:nvPr>
        </p:nvGraphicFramePr>
        <p:xfrm>
          <a:off x="1389888" y="2600961"/>
          <a:ext cx="8924544" cy="3411796"/>
        </p:xfrm>
        <a:graphic>
          <a:graphicData uri="http://schemas.openxmlformats.org/drawingml/2006/table">
            <a:tbl>
              <a:tblPr firstRow="1" bandRow="1">
                <a:tableStyleId>{7DF18680-E054-41AD-8BC1-D1AEF772440D}</a:tableStyleId>
              </a:tblPr>
              <a:tblGrid>
                <a:gridCol w="2231136"/>
                <a:gridCol w="2231136"/>
                <a:gridCol w="2231136"/>
                <a:gridCol w="2231136"/>
              </a:tblGrid>
              <a:tr h="793388">
                <a:tc>
                  <a:txBody>
                    <a:bodyPr/>
                    <a:lstStyle/>
                    <a:p>
                      <a:pPr marL="71755" algn="ctr">
                        <a:lnSpc>
                          <a:spcPct val="106000"/>
                        </a:lnSpc>
                        <a:spcAft>
                          <a:spcPts val="0"/>
                        </a:spcAft>
                      </a:pPr>
                      <a:r>
                        <a:rPr lang="en-US" sz="1200" dirty="0"/>
                        <a:t>S. No</a:t>
                      </a:r>
                      <a:endParaRPr lang="en-US" sz="1100" dirty="0">
                        <a:solidFill>
                          <a:srgbClr val="00000A"/>
                        </a:solidFill>
                        <a:latin typeface="Calibri"/>
                        <a:ea typeface="Droid Sans Fallback"/>
                      </a:endParaRPr>
                    </a:p>
                  </a:txBody>
                  <a:tcPr marL="68580" marR="68580" marT="0" marB="0" anchor="ctr"/>
                </a:tc>
                <a:tc>
                  <a:txBody>
                    <a:bodyPr/>
                    <a:lstStyle/>
                    <a:p>
                      <a:pPr marL="69850" algn="ctr">
                        <a:lnSpc>
                          <a:spcPct val="106000"/>
                        </a:lnSpc>
                        <a:spcAft>
                          <a:spcPts val="0"/>
                        </a:spcAft>
                      </a:pPr>
                      <a:r>
                        <a:rPr lang="en-US" sz="1200" dirty="0"/>
                        <a:t>Input Description</a:t>
                      </a:r>
                      <a:endParaRPr lang="en-US" sz="1100" dirty="0">
                        <a:solidFill>
                          <a:srgbClr val="00000A"/>
                        </a:solidFill>
                        <a:latin typeface="Calibri"/>
                        <a:ea typeface="Droid Sans Fallback"/>
                      </a:endParaRPr>
                    </a:p>
                  </a:txBody>
                  <a:tcPr marL="68580" marR="68580" marT="0" marB="0" anchor="ctr"/>
                </a:tc>
                <a:tc>
                  <a:txBody>
                    <a:bodyPr/>
                    <a:lstStyle/>
                    <a:p>
                      <a:pPr marL="71755" algn="ctr">
                        <a:lnSpc>
                          <a:spcPct val="106000"/>
                        </a:lnSpc>
                        <a:spcAft>
                          <a:spcPts val="0"/>
                        </a:spcAft>
                      </a:pPr>
                      <a:r>
                        <a:rPr lang="en-US" sz="1200" dirty="0"/>
                        <a:t>Expected Output</a:t>
                      </a:r>
                      <a:endParaRPr lang="en-US" sz="1100" dirty="0">
                        <a:solidFill>
                          <a:srgbClr val="00000A"/>
                        </a:solidFill>
                        <a:latin typeface="Calibri"/>
                        <a:ea typeface="Droid Sans Fallback"/>
                      </a:endParaRPr>
                    </a:p>
                  </a:txBody>
                  <a:tcPr marL="68580" marR="68580" marT="0" marB="0" anchor="ctr"/>
                </a:tc>
                <a:tc>
                  <a:txBody>
                    <a:bodyPr/>
                    <a:lstStyle/>
                    <a:p>
                      <a:pPr algn="ctr">
                        <a:lnSpc>
                          <a:spcPct val="106000"/>
                        </a:lnSpc>
                        <a:spcAft>
                          <a:spcPts val="0"/>
                        </a:spcAft>
                      </a:pPr>
                      <a:r>
                        <a:rPr lang="en-US" sz="1200" dirty="0"/>
                        <a:t>Pass/Fail</a:t>
                      </a:r>
                      <a:endParaRPr lang="en-US" sz="1100" dirty="0">
                        <a:solidFill>
                          <a:srgbClr val="00000A"/>
                        </a:solidFill>
                        <a:latin typeface="Calibri"/>
                        <a:ea typeface="Droid Sans Fallback"/>
                      </a:endParaRPr>
                    </a:p>
                  </a:txBody>
                  <a:tcPr marL="68580" marR="68580" marT="0" marB="0" anchor="ctr"/>
                </a:tc>
              </a:tr>
              <a:tr h="654602">
                <a:tc>
                  <a:txBody>
                    <a:bodyPr/>
                    <a:lstStyle/>
                    <a:p>
                      <a:pPr marL="71755" lvl="0" algn="ctr">
                        <a:lnSpc>
                          <a:spcPct val="106000"/>
                        </a:lnSpc>
                        <a:spcAft>
                          <a:spcPts val="0"/>
                        </a:spcAft>
                      </a:pPr>
                      <a:r>
                        <a:rPr lang="en-US" sz="1400" b="0" dirty="0">
                          <a:latin typeface="Times New Roman" pitchFamily="18" charset="0"/>
                          <a:cs typeface="Times New Roman" pitchFamily="18" charset="0"/>
                        </a:rPr>
                        <a:t>1</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69850" lvl="0" algn="ctr">
                        <a:lnSpc>
                          <a:spcPct val="106000"/>
                        </a:lnSpc>
                        <a:spcAft>
                          <a:spcPts val="0"/>
                        </a:spcAft>
                      </a:pPr>
                      <a:r>
                        <a:rPr lang="en-US" sz="1400" b="0" dirty="0">
                          <a:latin typeface="Times New Roman" pitchFamily="18" charset="0"/>
                          <a:cs typeface="Times New Roman" pitchFamily="18" charset="0"/>
                        </a:rPr>
                        <a:t>If username entered is valid</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nchor="ctr"/>
                </a:tc>
                <a:tc>
                  <a:txBody>
                    <a:bodyPr/>
                    <a:lstStyle/>
                    <a:p>
                      <a:pPr marL="71755" lvl="0" algn="ctr">
                        <a:lnSpc>
                          <a:spcPct val="106000"/>
                        </a:lnSpc>
                        <a:spcAft>
                          <a:spcPts val="0"/>
                        </a:spcAft>
                      </a:pPr>
                      <a:r>
                        <a:rPr lang="en-US" sz="1400" b="0">
                          <a:latin typeface="Times New Roman" pitchFamily="18" charset="0"/>
                          <a:cs typeface="Times New Roman" pitchFamily="18" charset="0"/>
                        </a:rPr>
                        <a:t>Successful</a:t>
                      </a:r>
                      <a:endParaRPr lang="en-US" sz="1400" b="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71755" lvl="0" algn="ctr">
                        <a:lnSpc>
                          <a:spcPct val="106000"/>
                        </a:lnSpc>
                        <a:spcAft>
                          <a:spcPts val="0"/>
                        </a:spcAft>
                      </a:pPr>
                      <a:r>
                        <a:rPr lang="en-US" sz="1400" b="0" dirty="0">
                          <a:latin typeface="Times New Roman" pitchFamily="18" charset="0"/>
                          <a:cs typeface="Times New Roman" pitchFamily="18" charset="0"/>
                        </a:rPr>
                        <a:t>Pass</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r>
              <a:tr h="654602">
                <a:tc>
                  <a:txBody>
                    <a:bodyPr/>
                    <a:lstStyle/>
                    <a:p>
                      <a:pPr marL="71755" lvl="0" algn="ctr">
                        <a:lnSpc>
                          <a:spcPct val="106000"/>
                        </a:lnSpc>
                        <a:spcAft>
                          <a:spcPts val="0"/>
                        </a:spcAft>
                      </a:pPr>
                      <a:r>
                        <a:rPr lang="en-US" sz="1400" b="0" dirty="0">
                          <a:latin typeface="Times New Roman" pitchFamily="18" charset="0"/>
                          <a:cs typeface="Times New Roman" pitchFamily="18" charset="0"/>
                        </a:rPr>
                        <a:t>2</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69850" lvl="0" algn="ctr">
                        <a:lnSpc>
                          <a:spcPct val="106000"/>
                        </a:lnSpc>
                        <a:spcAft>
                          <a:spcPts val="0"/>
                        </a:spcAft>
                      </a:pPr>
                      <a:r>
                        <a:rPr lang="en-US" sz="1400" b="0">
                          <a:latin typeface="Times New Roman" pitchFamily="18" charset="0"/>
                          <a:cs typeface="Times New Roman" pitchFamily="18" charset="0"/>
                        </a:rPr>
                        <a:t>If password entered is valid</a:t>
                      </a:r>
                      <a:endParaRPr lang="en-US" sz="1400" b="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71755" lvl="0" algn="ctr">
                        <a:lnSpc>
                          <a:spcPct val="106000"/>
                        </a:lnSpc>
                        <a:spcAft>
                          <a:spcPts val="0"/>
                        </a:spcAft>
                      </a:pPr>
                      <a:r>
                        <a:rPr lang="en-US" sz="1400" b="0">
                          <a:latin typeface="Times New Roman" pitchFamily="18" charset="0"/>
                          <a:cs typeface="Times New Roman" pitchFamily="18" charset="0"/>
                        </a:rPr>
                        <a:t>Successful</a:t>
                      </a:r>
                      <a:endParaRPr lang="en-US" sz="1400" b="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71755" lvl="0" algn="ctr">
                        <a:lnSpc>
                          <a:spcPct val="106000"/>
                        </a:lnSpc>
                        <a:spcAft>
                          <a:spcPts val="0"/>
                        </a:spcAft>
                      </a:pPr>
                      <a:r>
                        <a:rPr lang="en-US" sz="1400" b="0">
                          <a:latin typeface="Times New Roman" pitchFamily="18" charset="0"/>
                          <a:cs typeface="Times New Roman" pitchFamily="18" charset="0"/>
                        </a:rPr>
                        <a:t>Pass</a:t>
                      </a:r>
                      <a:endParaRPr lang="en-US" sz="1400" b="0">
                        <a:solidFill>
                          <a:srgbClr val="00000A"/>
                        </a:solidFill>
                        <a:latin typeface="Times New Roman" pitchFamily="18" charset="0"/>
                        <a:ea typeface="Droid Sans Fallback"/>
                        <a:cs typeface="Times New Roman" pitchFamily="18" charset="0"/>
                      </a:endParaRPr>
                    </a:p>
                  </a:txBody>
                  <a:tcPr marL="68580" marR="68580" marT="0" marB="0"/>
                </a:tc>
              </a:tr>
              <a:tr h="654602">
                <a:tc>
                  <a:txBody>
                    <a:bodyPr/>
                    <a:lstStyle/>
                    <a:p>
                      <a:pPr marL="71755" lvl="0" algn="ctr">
                        <a:lnSpc>
                          <a:spcPct val="106000"/>
                        </a:lnSpc>
                        <a:spcAft>
                          <a:spcPts val="0"/>
                        </a:spcAft>
                      </a:pPr>
                      <a:r>
                        <a:rPr lang="en-US" sz="1400" b="0" dirty="0">
                          <a:latin typeface="Times New Roman" pitchFamily="18" charset="0"/>
                          <a:cs typeface="Times New Roman" pitchFamily="18" charset="0"/>
                        </a:rPr>
                        <a:t>3</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lvl="0" algn="ctr">
                        <a:lnSpc>
                          <a:spcPct val="106000"/>
                        </a:lnSpc>
                        <a:spcAft>
                          <a:spcPts val="0"/>
                        </a:spcAft>
                      </a:pPr>
                      <a:r>
                        <a:rPr lang="en-US" sz="1400" b="0">
                          <a:latin typeface="Times New Roman" pitchFamily="18" charset="0"/>
                          <a:cs typeface="Times New Roman" pitchFamily="18" charset="0"/>
                        </a:rPr>
                        <a:t>If Email entered is already in use</a:t>
                      </a:r>
                      <a:endParaRPr lang="en-US" sz="1400" b="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lvl="0" algn="ctr">
                        <a:lnSpc>
                          <a:spcPct val="106000"/>
                        </a:lnSpc>
                        <a:spcAft>
                          <a:spcPts val="0"/>
                        </a:spcAft>
                      </a:pPr>
                      <a:r>
                        <a:rPr lang="en-US" sz="1400" b="0" dirty="0">
                          <a:latin typeface="Times New Roman" pitchFamily="18" charset="0"/>
                          <a:cs typeface="Times New Roman" pitchFamily="18" charset="0"/>
                        </a:rPr>
                        <a:t>Error</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71755" lvl="0" algn="ctr">
                        <a:lnSpc>
                          <a:spcPct val="106000"/>
                        </a:lnSpc>
                        <a:spcAft>
                          <a:spcPts val="0"/>
                        </a:spcAft>
                      </a:pPr>
                      <a:r>
                        <a:rPr lang="en-US" sz="1400" b="0" dirty="0">
                          <a:latin typeface="Times New Roman" pitchFamily="18" charset="0"/>
                          <a:cs typeface="Times New Roman" pitchFamily="18" charset="0"/>
                        </a:rPr>
                        <a:t>Pass</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r>
              <a:tr h="654602">
                <a:tc>
                  <a:txBody>
                    <a:bodyPr/>
                    <a:lstStyle/>
                    <a:p>
                      <a:pPr marL="71755" lvl="0" algn="ctr">
                        <a:lnSpc>
                          <a:spcPct val="106000"/>
                        </a:lnSpc>
                        <a:spcAft>
                          <a:spcPts val="0"/>
                        </a:spcAft>
                      </a:pPr>
                      <a:r>
                        <a:rPr lang="en-US" sz="1400" b="0" dirty="0" smtClean="0">
                          <a:solidFill>
                            <a:srgbClr val="00000A"/>
                          </a:solidFill>
                          <a:latin typeface="Times New Roman" pitchFamily="18" charset="0"/>
                          <a:ea typeface="Droid Sans Fallback"/>
                          <a:cs typeface="Times New Roman" pitchFamily="18" charset="0"/>
                        </a:rPr>
                        <a:t>4</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lvl="0" algn="ctr">
                        <a:lnSpc>
                          <a:spcPct val="106000"/>
                        </a:lnSpc>
                        <a:spcAft>
                          <a:spcPts val="0"/>
                        </a:spcAft>
                      </a:pPr>
                      <a:r>
                        <a:rPr lang="en-US" sz="1400" b="0" dirty="0" smtClean="0">
                          <a:solidFill>
                            <a:srgbClr val="00000A"/>
                          </a:solidFill>
                          <a:latin typeface="Times New Roman" pitchFamily="18" charset="0"/>
                          <a:ea typeface="Droid Sans Fallback"/>
                          <a:cs typeface="Times New Roman" pitchFamily="18" charset="0"/>
                        </a:rPr>
                        <a:t>If Email is not registered</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lvl="0" algn="ctr">
                        <a:lnSpc>
                          <a:spcPct val="106000"/>
                        </a:lnSpc>
                        <a:spcAft>
                          <a:spcPts val="0"/>
                        </a:spcAft>
                      </a:pPr>
                      <a:r>
                        <a:rPr lang="en-US" sz="1400" b="0" dirty="0" smtClean="0">
                          <a:solidFill>
                            <a:srgbClr val="00000A"/>
                          </a:solidFill>
                          <a:latin typeface="Times New Roman" pitchFamily="18" charset="0"/>
                          <a:ea typeface="Droid Sans Fallback"/>
                          <a:cs typeface="Times New Roman" pitchFamily="18" charset="0"/>
                        </a:rPr>
                        <a:t>Error</a:t>
                      </a: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c>
                  <a:txBody>
                    <a:bodyPr/>
                    <a:lstStyle/>
                    <a:p>
                      <a:pPr marL="71755" lvl="0" algn="ctr">
                        <a:lnSpc>
                          <a:spcPct val="106000"/>
                        </a:lnSpc>
                        <a:spcAft>
                          <a:spcPts val="0"/>
                        </a:spcAft>
                      </a:pPr>
                      <a:r>
                        <a:rPr lang="en-US" sz="1400" b="0" dirty="0" smtClean="0">
                          <a:solidFill>
                            <a:srgbClr val="00000A"/>
                          </a:solidFill>
                          <a:latin typeface="Times New Roman" pitchFamily="18" charset="0"/>
                          <a:ea typeface="Droid Sans Fallback"/>
                          <a:cs typeface="Times New Roman" pitchFamily="18" charset="0"/>
                        </a:rPr>
                        <a:t>Pass</a:t>
                      </a:r>
                    </a:p>
                    <a:p>
                      <a:pPr marL="71755" lvl="0" algn="ctr">
                        <a:lnSpc>
                          <a:spcPct val="106000"/>
                        </a:lnSpc>
                        <a:spcAft>
                          <a:spcPts val="0"/>
                        </a:spcAft>
                      </a:pPr>
                      <a:endParaRPr lang="en-US" sz="1400" b="0" dirty="0">
                        <a:solidFill>
                          <a:srgbClr val="00000A"/>
                        </a:solidFill>
                        <a:latin typeface="Times New Roman" pitchFamily="18" charset="0"/>
                        <a:ea typeface="Droid Sans Fallback"/>
                        <a:cs typeface="Times New Roman" pitchFamily="18" charset="0"/>
                      </a:endParaRPr>
                    </a:p>
                  </a:txBody>
                  <a:tcPr marL="68580" marR="68580" marT="0" marB="0"/>
                </a:tc>
              </a:tr>
            </a:tbl>
          </a:graphicData>
        </a:graphic>
      </p:graphicFrame>
      <p:sp>
        <p:nvSpPr>
          <p:cNvPr id="5" name="TextBox 4"/>
          <p:cNvSpPr txBox="1"/>
          <p:nvPr/>
        </p:nvSpPr>
        <p:spPr>
          <a:xfrm>
            <a:off x="1143000" y="1609344"/>
            <a:ext cx="8412480" cy="738664"/>
          </a:xfrm>
          <a:prstGeom prst="rect">
            <a:avLst/>
          </a:prstGeom>
          <a:noFill/>
        </p:spPr>
        <p:txBody>
          <a:bodyPr wrap="square" rtlCol="0">
            <a:spAutoFit/>
          </a:bodyPr>
          <a:lstStyle/>
          <a:p>
            <a:pPr lvl="0"/>
            <a:r>
              <a:rPr lang="en-US" sz="2400" b="1" dirty="0" smtClean="0"/>
              <a:t>   Case 1: Login and Registration</a:t>
            </a:r>
            <a:endParaRPr lang="en-US" sz="2400" dirty="0" smtClean="0"/>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stretch>
            <a:fillRect/>
          </a:stretch>
        </p:blipFill>
        <p:spPr>
          <a:xfrm>
            <a:off x="1623568" y="1708912"/>
            <a:ext cx="7370064" cy="4407408"/>
          </a:xfrm>
          <a:prstGeom prst="rect">
            <a:avLst/>
          </a:prstGeom>
          <a:noFill/>
          <a:ln>
            <a:noFill/>
          </a:ln>
        </p:spPr>
      </p:pic>
      <p:sp>
        <p:nvSpPr>
          <p:cNvPr id="3" name="TextBox 2"/>
          <p:cNvSpPr txBox="1"/>
          <p:nvPr/>
        </p:nvSpPr>
        <p:spPr>
          <a:xfrm>
            <a:off x="1016000" y="711200"/>
            <a:ext cx="6512560" cy="707886"/>
          </a:xfrm>
          <a:prstGeom prst="rect">
            <a:avLst/>
          </a:prstGeom>
          <a:noFill/>
        </p:spPr>
        <p:txBody>
          <a:bodyPr wrap="square" rtlCol="0">
            <a:spAutoFit/>
          </a:bodyPr>
          <a:lstStyle/>
          <a:p>
            <a:pPr lvl="0">
              <a:buFont typeface="Wingdings" pitchFamily="2" charset="2"/>
              <a:buChar char="Ø"/>
            </a:pPr>
            <a:r>
              <a:rPr lang="en-US" sz="2000" b="1" dirty="0" smtClean="0">
                <a:solidFill>
                  <a:srgbClr val="00000A"/>
                </a:solidFill>
                <a:latin typeface="Times New Roman" pitchFamily="18" charset="0"/>
                <a:ea typeface="SimSun" pitchFamily="2" charset="-122"/>
                <a:cs typeface="Times New Roman" pitchFamily="18" charset="0"/>
              </a:rPr>
              <a:t>  </a:t>
            </a:r>
            <a:r>
              <a:rPr lang="en-US" sz="2000" b="1" dirty="0" smtClean="0">
                <a:solidFill>
                  <a:srgbClr val="00000A"/>
                </a:solidFill>
                <a:latin typeface="Times New Roman" pitchFamily="18" charset="0"/>
                <a:ea typeface="Droid Sans Fallback"/>
                <a:cs typeface="Times New Roman" pitchFamily="18" charset="0"/>
              </a:rPr>
              <a:t>If Email is not registered</a:t>
            </a:r>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746760" y="2737104"/>
          <a:ext cx="10271760" cy="3014473"/>
        </p:xfrm>
        <a:graphic>
          <a:graphicData uri="http://schemas.openxmlformats.org/drawingml/2006/table">
            <a:tbl>
              <a:tblPr firstRow="1" bandRow="1">
                <a:tableStyleId>{7DF18680-E054-41AD-8BC1-D1AEF772440D}</a:tableStyleId>
              </a:tblPr>
              <a:tblGrid>
                <a:gridCol w="2567940"/>
                <a:gridCol w="2567940"/>
                <a:gridCol w="2567940"/>
                <a:gridCol w="2567940"/>
              </a:tblGrid>
              <a:tr h="574073">
                <a:tc>
                  <a:txBody>
                    <a:bodyPr/>
                    <a:lstStyle/>
                    <a:p>
                      <a:pPr marL="1270" algn="ctr">
                        <a:lnSpc>
                          <a:spcPct val="106000"/>
                        </a:lnSpc>
                        <a:spcAft>
                          <a:spcPts val="0"/>
                        </a:spcAft>
                      </a:pPr>
                      <a:r>
                        <a:rPr lang="en-US" sz="1200" dirty="0"/>
                        <a:t>S. No</a:t>
                      </a:r>
                      <a:endParaRPr lang="en-US" sz="1100" dirty="0">
                        <a:solidFill>
                          <a:srgbClr val="00000A"/>
                        </a:solidFill>
                        <a:latin typeface="Calibri"/>
                        <a:ea typeface="Droid Sans Fallback"/>
                      </a:endParaRPr>
                    </a:p>
                  </a:txBody>
                  <a:tcPr marL="69850" marR="56515" marT="76200" marB="0" anchor="ctr"/>
                </a:tc>
                <a:tc>
                  <a:txBody>
                    <a:bodyPr/>
                    <a:lstStyle/>
                    <a:p>
                      <a:pPr marL="1270" algn="ctr">
                        <a:lnSpc>
                          <a:spcPct val="106000"/>
                        </a:lnSpc>
                        <a:spcAft>
                          <a:spcPts val="0"/>
                        </a:spcAft>
                      </a:pPr>
                      <a:r>
                        <a:rPr lang="en-US" sz="1200"/>
                        <a:t>Input Description</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a:t>Expected Output</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a:t>Pass/Fail</a:t>
                      </a:r>
                      <a:endParaRPr lang="en-US" sz="1100">
                        <a:solidFill>
                          <a:srgbClr val="00000A"/>
                        </a:solidFill>
                        <a:latin typeface="Calibri"/>
                        <a:ea typeface="Droid Sans Fallback"/>
                      </a:endParaRPr>
                    </a:p>
                  </a:txBody>
                  <a:tcPr marL="69850" marR="56515" marT="76200" marB="0" anchor="ctr"/>
                </a:tc>
              </a:tr>
              <a:tr h="718181">
                <a:tc>
                  <a:txBody>
                    <a:bodyPr/>
                    <a:lstStyle/>
                    <a:p>
                      <a:pPr marL="53340" algn="ctr">
                        <a:lnSpc>
                          <a:spcPct val="106000"/>
                        </a:lnSpc>
                        <a:spcAft>
                          <a:spcPts val="0"/>
                        </a:spcAft>
                      </a:pPr>
                      <a:r>
                        <a:rPr lang="en-US" sz="1200"/>
                        <a:t>1</a:t>
                      </a:r>
                      <a:endParaRPr lang="en-US" sz="1100">
                        <a:solidFill>
                          <a:srgbClr val="00000A"/>
                        </a:solidFill>
                        <a:latin typeface="Calibri"/>
                        <a:ea typeface="Droid Sans Fallback"/>
                      </a:endParaRPr>
                    </a:p>
                  </a:txBody>
                  <a:tcPr marL="69850" marR="56515" marT="76200" marB="0"/>
                </a:tc>
                <a:tc>
                  <a:txBody>
                    <a:bodyPr/>
                    <a:lstStyle/>
                    <a:p>
                      <a:pPr marL="1270" algn="ctr">
                        <a:lnSpc>
                          <a:spcPct val="106000"/>
                        </a:lnSpc>
                        <a:spcAft>
                          <a:spcPts val="0"/>
                        </a:spcAft>
                      </a:pPr>
                      <a:r>
                        <a:rPr lang="en-US" sz="1200" dirty="0"/>
                        <a:t>If No file is present in the Local Storage</a:t>
                      </a:r>
                      <a:endParaRPr lang="en-US" sz="1100" dirty="0">
                        <a:solidFill>
                          <a:srgbClr val="00000A"/>
                        </a:solidFill>
                        <a:latin typeface="Calibri"/>
                        <a:ea typeface="Droid Sans Fallback"/>
                      </a:endParaRPr>
                    </a:p>
                  </a:txBody>
                  <a:tcPr marL="69850" marR="56515" marT="76200" marB="0"/>
                </a:tc>
                <a:tc>
                  <a:txBody>
                    <a:bodyPr/>
                    <a:lstStyle/>
                    <a:p>
                      <a:pPr marR="311150" algn="ctr">
                        <a:lnSpc>
                          <a:spcPct val="106000"/>
                        </a:lnSpc>
                        <a:spcAft>
                          <a:spcPts val="0"/>
                        </a:spcAft>
                      </a:pPr>
                      <a:r>
                        <a:rPr lang="en-US" sz="1200"/>
                        <a:t>No File Found</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a:t>Pass</a:t>
                      </a:r>
                      <a:endParaRPr lang="en-US" sz="1100">
                        <a:solidFill>
                          <a:srgbClr val="00000A"/>
                        </a:solidFill>
                        <a:latin typeface="Calibri"/>
                        <a:ea typeface="Droid Sans Fallback"/>
                      </a:endParaRPr>
                    </a:p>
                  </a:txBody>
                  <a:tcPr marL="69850" marR="56515" marT="76200" marB="0"/>
                </a:tc>
              </a:tr>
              <a:tr h="574073">
                <a:tc>
                  <a:txBody>
                    <a:bodyPr/>
                    <a:lstStyle/>
                    <a:p>
                      <a:pPr marL="53340" algn="ctr">
                        <a:lnSpc>
                          <a:spcPct val="106000"/>
                        </a:lnSpc>
                        <a:spcAft>
                          <a:spcPts val="0"/>
                        </a:spcAft>
                      </a:pPr>
                      <a:r>
                        <a:rPr lang="en-US" sz="1200"/>
                        <a:t>2</a:t>
                      </a:r>
                      <a:endParaRPr lang="en-US" sz="1100">
                        <a:solidFill>
                          <a:srgbClr val="00000A"/>
                        </a:solidFill>
                        <a:latin typeface="Calibri"/>
                        <a:ea typeface="Droid Sans Fallback"/>
                      </a:endParaRPr>
                    </a:p>
                  </a:txBody>
                  <a:tcPr marL="69850" marR="56515" marT="76200" marB="0"/>
                </a:tc>
                <a:tc>
                  <a:txBody>
                    <a:bodyPr/>
                    <a:lstStyle/>
                    <a:p>
                      <a:pPr marL="1270" algn="ctr">
                        <a:lnSpc>
                          <a:spcPct val="106000"/>
                        </a:lnSpc>
                        <a:spcAft>
                          <a:spcPts val="0"/>
                        </a:spcAft>
                      </a:pPr>
                      <a:r>
                        <a:rPr lang="en-US" sz="1200"/>
                        <a:t>If there are 20 files or less </a:t>
                      </a:r>
                      <a:endParaRPr lang="en-US" sz="1100">
                        <a:solidFill>
                          <a:srgbClr val="00000A"/>
                        </a:solidFill>
                        <a:latin typeface="Calibri"/>
                        <a:ea typeface="Droid Sans Fallback"/>
                      </a:endParaRPr>
                    </a:p>
                  </a:txBody>
                  <a:tcPr marL="69850" marR="56515" marT="76200" marB="0"/>
                </a:tc>
                <a:tc>
                  <a:txBody>
                    <a:bodyPr/>
                    <a:lstStyle/>
                    <a:p>
                      <a:pPr algn="ctr">
                        <a:lnSpc>
                          <a:spcPct val="106000"/>
                        </a:lnSpc>
                        <a:spcAft>
                          <a:spcPts val="0"/>
                        </a:spcAft>
                      </a:pPr>
                      <a:r>
                        <a:rPr lang="en-US" sz="1200"/>
                        <a:t>Extracted and Stored</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a:t>Pass</a:t>
                      </a:r>
                      <a:endParaRPr lang="en-US" sz="1100">
                        <a:solidFill>
                          <a:srgbClr val="00000A"/>
                        </a:solidFill>
                        <a:latin typeface="Calibri"/>
                        <a:ea typeface="Droid Sans Fallback"/>
                      </a:endParaRPr>
                    </a:p>
                  </a:txBody>
                  <a:tcPr marL="69850" marR="56515" marT="76200" marB="0"/>
                </a:tc>
              </a:tr>
              <a:tr h="574073">
                <a:tc>
                  <a:txBody>
                    <a:bodyPr/>
                    <a:lstStyle/>
                    <a:p>
                      <a:pPr marL="53340" algn="ctr">
                        <a:lnSpc>
                          <a:spcPct val="106000"/>
                        </a:lnSpc>
                        <a:spcAft>
                          <a:spcPts val="0"/>
                        </a:spcAft>
                      </a:pPr>
                      <a:r>
                        <a:rPr lang="en-US" sz="1200"/>
                        <a:t>3</a:t>
                      </a:r>
                      <a:endParaRPr lang="en-US" sz="1100">
                        <a:solidFill>
                          <a:srgbClr val="00000A"/>
                        </a:solidFill>
                        <a:latin typeface="Calibri"/>
                        <a:ea typeface="Droid Sans Fallback"/>
                      </a:endParaRPr>
                    </a:p>
                  </a:txBody>
                  <a:tcPr marL="69850" marR="56515" marT="76200" marB="0"/>
                </a:tc>
                <a:tc>
                  <a:txBody>
                    <a:bodyPr/>
                    <a:lstStyle/>
                    <a:p>
                      <a:pPr marL="1270" algn="ctr">
                        <a:lnSpc>
                          <a:spcPct val="106000"/>
                        </a:lnSpc>
                        <a:spcAft>
                          <a:spcPts val="0"/>
                        </a:spcAft>
                      </a:pPr>
                      <a:r>
                        <a:rPr lang="en-US" sz="1200"/>
                        <a:t>If the file other than type of JPEG/PNG</a:t>
                      </a:r>
                      <a:endParaRPr lang="en-US" sz="1100">
                        <a:solidFill>
                          <a:srgbClr val="00000A"/>
                        </a:solidFill>
                        <a:latin typeface="Calibri"/>
                        <a:ea typeface="Droid Sans Fallback"/>
                      </a:endParaRPr>
                    </a:p>
                  </a:txBody>
                  <a:tcPr marL="69850" marR="56515" marT="76200" marB="0"/>
                </a:tc>
                <a:tc>
                  <a:txBody>
                    <a:bodyPr/>
                    <a:lstStyle/>
                    <a:p>
                      <a:pPr algn="ctr">
                        <a:lnSpc>
                          <a:spcPct val="106000"/>
                        </a:lnSpc>
                        <a:spcAft>
                          <a:spcPts val="0"/>
                        </a:spcAft>
                      </a:pPr>
                      <a:r>
                        <a:rPr lang="en-US" sz="1200"/>
                        <a:t>Extraction Failed</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a:t>Pass</a:t>
                      </a:r>
                      <a:endParaRPr lang="en-US" sz="1100">
                        <a:solidFill>
                          <a:srgbClr val="00000A"/>
                        </a:solidFill>
                        <a:latin typeface="Calibri"/>
                        <a:ea typeface="Droid Sans Fallback"/>
                      </a:endParaRPr>
                    </a:p>
                  </a:txBody>
                  <a:tcPr marL="69850" marR="56515" marT="76200" marB="0"/>
                </a:tc>
              </a:tr>
              <a:tr h="574073">
                <a:tc>
                  <a:txBody>
                    <a:bodyPr/>
                    <a:lstStyle/>
                    <a:p>
                      <a:pPr marL="53340" algn="ctr">
                        <a:lnSpc>
                          <a:spcPct val="106000"/>
                        </a:lnSpc>
                        <a:spcAft>
                          <a:spcPts val="0"/>
                        </a:spcAft>
                      </a:pPr>
                      <a:r>
                        <a:rPr lang="en-US" sz="1200"/>
                        <a:t>4</a:t>
                      </a:r>
                      <a:endParaRPr lang="en-US" sz="1100">
                        <a:solidFill>
                          <a:srgbClr val="00000A"/>
                        </a:solidFill>
                        <a:latin typeface="Calibri"/>
                        <a:ea typeface="Droid Sans Fallback"/>
                      </a:endParaRPr>
                    </a:p>
                  </a:txBody>
                  <a:tcPr marL="69850" marR="56515" marT="76200" marB="0"/>
                </a:tc>
                <a:tc>
                  <a:txBody>
                    <a:bodyPr/>
                    <a:lstStyle/>
                    <a:p>
                      <a:pPr marL="1270" algn="ctr">
                        <a:lnSpc>
                          <a:spcPct val="106000"/>
                        </a:lnSpc>
                        <a:spcAft>
                          <a:spcPts val="0"/>
                        </a:spcAft>
                      </a:pPr>
                      <a:r>
                        <a:rPr lang="en-US" sz="1200"/>
                        <a:t>If the image is Blurred</a:t>
                      </a:r>
                      <a:endParaRPr lang="en-US" sz="1100">
                        <a:solidFill>
                          <a:srgbClr val="00000A"/>
                        </a:solidFill>
                        <a:latin typeface="Calibri"/>
                        <a:ea typeface="Droid Sans Fallback"/>
                      </a:endParaRPr>
                    </a:p>
                  </a:txBody>
                  <a:tcPr marL="69850" marR="56515" marT="76200" marB="0"/>
                </a:tc>
                <a:tc>
                  <a:txBody>
                    <a:bodyPr/>
                    <a:lstStyle/>
                    <a:p>
                      <a:pPr algn="ctr">
                        <a:lnSpc>
                          <a:spcPct val="106000"/>
                        </a:lnSpc>
                        <a:spcAft>
                          <a:spcPts val="0"/>
                        </a:spcAft>
                      </a:pPr>
                      <a:r>
                        <a:rPr lang="en-US" sz="1200"/>
                        <a:t>Extracted and Stored </a:t>
                      </a:r>
                      <a:endParaRPr lang="en-US" sz="1100">
                        <a:solidFill>
                          <a:srgbClr val="00000A"/>
                        </a:solidFill>
                        <a:latin typeface="Calibri"/>
                        <a:ea typeface="Droid Sans Fallback"/>
                      </a:endParaRPr>
                    </a:p>
                  </a:txBody>
                  <a:tcPr marL="69850" marR="56515" marT="76200" marB="0" anchor="ctr"/>
                </a:tc>
                <a:tc>
                  <a:txBody>
                    <a:bodyPr/>
                    <a:lstStyle/>
                    <a:p>
                      <a:pPr algn="ctr">
                        <a:lnSpc>
                          <a:spcPct val="106000"/>
                        </a:lnSpc>
                        <a:spcAft>
                          <a:spcPts val="0"/>
                        </a:spcAft>
                      </a:pPr>
                      <a:r>
                        <a:rPr lang="en-US" sz="1200" dirty="0"/>
                        <a:t>Fail</a:t>
                      </a:r>
                      <a:endParaRPr lang="en-US" sz="1100" dirty="0">
                        <a:solidFill>
                          <a:srgbClr val="00000A"/>
                        </a:solidFill>
                        <a:latin typeface="Calibri"/>
                        <a:ea typeface="Droid Sans Fallback"/>
                      </a:endParaRPr>
                    </a:p>
                  </a:txBody>
                  <a:tcPr marL="69850" marR="56515" marT="76200" marB="0"/>
                </a:tc>
              </a:tr>
            </a:tbl>
          </a:graphicData>
        </a:graphic>
      </p:graphicFrame>
      <p:sp>
        <p:nvSpPr>
          <p:cNvPr id="6" name="TextBox 5"/>
          <p:cNvSpPr txBox="1"/>
          <p:nvPr/>
        </p:nvSpPr>
        <p:spPr>
          <a:xfrm>
            <a:off x="1143000" y="1609344"/>
            <a:ext cx="8412480" cy="1107996"/>
          </a:xfrm>
          <a:prstGeom prst="rect">
            <a:avLst/>
          </a:prstGeom>
          <a:noFill/>
        </p:spPr>
        <p:txBody>
          <a:bodyPr wrap="square" rtlCol="0">
            <a:spAutoFit/>
          </a:bodyPr>
          <a:lstStyle/>
          <a:p>
            <a:r>
              <a:rPr lang="en-US" sz="2400" b="1" dirty="0" smtClean="0"/>
              <a:t>Case 2: Application</a:t>
            </a:r>
            <a:endParaRPr lang="en-US" sz="2400" dirty="0" smtClean="0"/>
          </a:p>
          <a:p>
            <a:pPr lvl="0"/>
            <a:endParaRPr lang="en-US" sz="2400" dirty="0" smtClean="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340360" y="627888"/>
            <a:ext cx="5751576"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Char char="Ø"/>
              <a:tabLst>
                <a:tab pos="266700" algn="l"/>
              </a:tabLst>
            </a:pPr>
            <a:r>
              <a:rPr lang="en-US" sz="2000" b="1" dirty="0" smtClean="0">
                <a:solidFill>
                  <a:srgbClr val="00000A"/>
                </a:solidFill>
                <a:latin typeface="Times New Roman" pitchFamily="18" charset="0"/>
                <a:ea typeface="SimSun" pitchFamily="2" charset="-122"/>
                <a:cs typeface="Times New Roman" pitchFamily="18" charset="0"/>
              </a:rPr>
              <a:t>     </a:t>
            </a:r>
            <a:r>
              <a:rPr kumimoji="0" lang="en-US" sz="2000" b="1" i="0" u="none" strike="noStrike" cap="none" normalizeH="0" baseline="0" dirty="0" smtClean="0">
                <a:ln>
                  <a:noFill/>
                </a:ln>
                <a:solidFill>
                  <a:srgbClr val="00000A"/>
                </a:solidFill>
                <a:effectLst/>
                <a:latin typeface="Times New Roman" pitchFamily="18" charset="0"/>
                <a:ea typeface="SimSun" pitchFamily="2" charset="-122"/>
                <a:cs typeface="Times New Roman" pitchFamily="18" charset="0"/>
              </a:rPr>
              <a:t>If the file other than type of JPEG/PNG</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1"/>
          <p:cNvPicPr>
            <a:picLocks noChangeAspect="1" noChangeArrowheads="1"/>
          </p:cNvPicPr>
          <p:nvPr/>
        </p:nvPicPr>
        <p:blipFill>
          <a:blip r:embed="rId2"/>
          <a:srcRect/>
          <a:stretch>
            <a:fillRect/>
          </a:stretch>
        </p:blipFill>
        <p:spPr bwMode="auto">
          <a:xfrm>
            <a:off x="886968" y="1493520"/>
            <a:ext cx="9829800" cy="487070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94944" y="603504"/>
            <a:ext cx="465429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Char char="Ø"/>
              <a:tabLst>
                <a:tab pos="266700" algn="l"/>
              </a:tabLst>
            </a:pPr>
            <a:r>
              <a:rPr lang="en-US" sz="2000" b="1" dirty="0" smtClean="0">
                <a:solidFill>
                  <a:srgbClr val="00000A"/>
                </a:solidFill>
                <a:latin typeface="Times New Roman" pitchFamily="18" charset="0"/>
                <a:ea typeface="SimSun" pitchFamily="2" charset="-122"/>
                <a:cs typeface="Times New Roman" pitchFamily="18" charset="0"/>
              </a:rPr>
              <a:t>  </a:t>
            </a:r>
            <a:r>
              <a:rPr kumimoji="0" lang="en-US" sz="2000" b="1" i="0" u="none" strike="noStrike" cap="none" normalizeH="0" baseline="0" dirty="0" smtClean="0">
                <a:ln>
                  <a:noFill/>
                </a:ln>
                <a:solidFill>
                  <a:srgbClr val="00000A"/>
                </a:solidFill>
                <a:effectLst/>
                <a:latin typeface="Times New Roman" pitchFamily="18" charset="0"/>
                <a:ea typeface="SimSun" pitchFamily="2" charset="-122"/>
                <a:cs typeface="Times New Roman" pitchFamily="18" charset="0"/>
              </a:rPr>
              <a:t>If the Image of Pancard is Blurred</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33" descr="Screenshot (213)"/>
          <p:cNvPicPr>
            <a:picLocks noChangeAspect="1" noChangeArrowheads="1"/>
          </p:cNvPicPr>
          <p:nvPr/>
        </p:nvPicPr>
        <p:blipFill>
          <a:blip r:embed="rId2"/>
          <a:srcRect/>
          <a:stretch>
            <a:fillRect/>
          </a:stretch>
        </p:blipFill>
        <p:spPr bwMode="auto">
          <a:xfrm>
            <a:off x="1069848" y="1435608"/>
            <a:ext cx="9912096" cy="4544568"/>
          </a:xfrm>
          <a:prstGeom prst="rect">
            <a:avLst/>
          </a:prstGeom>
          <a:noFill/>
        </p:spPr>
      </p:pic>
      <p:sp>
        <p:nvSpPr>
          <p:cNvPr id="1027" name="Rectangle 3"/>
          <p:cNvSpPr>
            <a:spLocks noChangeArrowheads="1"/>
          </p:cNvSpPr>
          <p:nvPr/>
        </p:nvSpPr>
        <p:spPr bwMode="auto">
          <a:xfrm>
            <a:off x="0" y="3421063"/>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717296" y="566928"/>
            <a:ext cx="5285232"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tab pos="266700" algn="l"/>
              </a:tabLst>
            </a:pPr>
            <a:r>
              <a:rPr kumimoji="0" lang="en-US" sz="2000" b="1" i="0" u="none" strike="noStrike" cap="none" normalizeH="0" baseline="0" dirty="0" smtClean="0">
                <a:ln>
                  <a:noFill/>
                </a:ln>
                <a:solidFill>
                  <a:srgbClr val="00000A"/>
                </a:solidFill>
                <a:effectLst/>
                <a:latin typeface="Times New Roman" pitchFamily="18" charset="0"/>
                <a:ea typeface="SimSun" pitchFamily="2" charset="-122"/>
                <a:cs typeface="Times New Roman" pitchFamily="18" charset="0"/>
              </a:rPr>
              <a:t>   If No file is present in the Local Storage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41" name="Picture 2"/>
          <p:cNvPicPr>
            <a:picLocks noChangeAspect="1" noChangeArrowheads="1"/>
          </p:cNvPicPr>
          <p:nvPr/>
        </p:nvPicPr>
        <p:blipFill>
          <a:blip r:embed="rId2"/>
          <a:srcRect t="56837"/>
          <a:stretch>
            <a:fillRect/>
          </a:stretch>
        </p:blipFill>
        <p:spPr bwMode="auto">
          <a:xfrm>
            <a:off x="1536192" y="2542032"/>
            <a:ext cx="7891272" cy="2705608"/>
          </a:xfrm>
          <a:prstGeom prst="rect">
            <a:avLst/>
          </a:prstGeom>
          <a:noFill/>
        </p:spPr>
      </p:pic>
      <p:sp>
        <p:nvSpPr>
          <p:cNvPr id="61443" name="Rectangle 3"/>
          <p:cNvSpPr>
            <a:spLocks noChangeArrowheads="1"/>
          </p:cNvSpPr>
          <p:nvPr/>
        </p:nvSpPr>
        <p:spPr bwMode="auto">
          <a:xfrm>
            <a:off x="0" y="1736725"/>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Future Scope</a:t>
            </a:r>
            <a:endParaRPr lang="en-US"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609600" y="1656080"/>
            <a:ext cx="10972800" cy="4500880"/>
          </a:xfrm>
        </p:spPr>
        <p:txBody>
          <a:bodyPr>
            <a:normAutofit/>
          </a:bodyPr>
          <a:lstStyle/>
          <a:p>
            <a:pPr>
              <a:lnSpc>
                <a:spcPct val="150000"/>
              </a:lnSpc>
              <a:buFont typeface="Wingdings" pitchFamily="2" charset="2"/>
              <a:buChar char="Ø"/>
            </a:pPr>
            <a:r>
              <a:rPr lang="en-US" sz="1800" dirty="0" smtClean="0">
                <a:latin typeface="Times New Roman" pitchFamily="18" charset="0"/>
                <a:cs typeface="Times New Roman" pitchFamily="18" charset="0"/>
              </a:rPr>
              <a:t>Will include every Government of INDIA’S  issued documents</a:t>
            </a:r>
          </a:p>
          <a:p>
            <a:pPr>
              <a:lnSpc>
                <a:spcPct val="150000"/>
              </a:lnSpc>
              <a:buFont typeface="Arial" pitchFamily="34" charset="0"/>
              <a:buChar char="•"/>
            </a:pPr>
            <a:r>
              <a:rPr lang="en-US" sz="1600" dirty="0" smtClean="0">
                <a:latin typeface="Times New Roman" pitchFamily="18" charset="0"/>
                <a:cs typeface="Times New Roman" pitchFamily="18" charset="0"/>
              </a:rPr>
              <a:t>Aadhar Card</a:t>
            </a:r>
          </a:p>
          <a:p>
            <a:pPr>
              <a:lnSpc>
                <a:spcPct val="150000"/>
              </a:lnSpc>
              <a:buFont typeface="Arial" pitchFamily="34" charset="0"/>
              <a:buChar char="•"/>
            </a:pPr>
            <a:r>
              <a:rPr lang="en-US" sz="1600" dirty="0" smtClean="0">
                <a:latin typeface="Times New Roman" pitchFamily="18" charset="0"/>
                <a:cs typeface="Times New Roman" pitchFamily="18" charset="0"/>
              </a:rPr>
              <a:t>Passport </a:t>
            </a:r>
          </a:p>
          <a:p>
            <a:pPr>
              <a:lnSpc>
                <a:spcPct val="150000"/>
              </a:lnSpc>
              <a:buFont typeface="Arial" pitchFamily="34" charset="0"/>
              <a:buChar char="•"/>
            </a:pPr>
            <a:r>
              <a:rPr lang="en-US" sz="1600" dirty="0" smtClean="0">
                <a:latin typeface="Times New Roman" pitchFamily="18" charset="0"/>
                <a:cs typeface="Times New Roman" pitchFamily="18" charset="0"/>
              </a:rPr>
              <a:t>Driving License</a:t>
            </a:r>
          </a:p>
          <a:p>
            <a:pPr>
              <a:lnSpc>
                <a:spcPct val="150000"/>
              </a:lnSpc>
              <a:buFont typeface="Wingdings" pitchFamily="2" charset="2"/>
              <a:buChar char="Ø"/>
            </a:pPr>
            <a:r>
              <a:rPr lang="en-US" sz="1800" dirty="0" smtClean="0">
                <a:latin typeface="Times New Roman" pitchFamily="18" charset="0"/>
                <a:cs typeface="Times New Roman" pitchFamily="18" charset="0"/>
              </a:rPr>
              <a:t>Font Independent OCR</a:t>
            </a:r>
          </a:p>
          <a:p>
            <a:pPr>
              <a:lnSpc>
                <a:spcPct val="150000"/>
              </a:lnSpc>
              <a:buFont typeface="Wingdings" pitchFamily="2" charset="2"/>
              <a:buChar char="Ø"/>
            </a:pPr>
            <a:r>
              <a:rPr lang="en-US" sz="1800" dirty="0" smtClean="0">
                <a:latin typeface="Times New Roman" pitchFamily="18" charset="0"/>
                <a:cs typeface="Times New Roman" pitchFamily="18" charset="0"/>
              </a:rPr>
              <a:t>Automatic number plate recognition</a:t>
            </a:r>
          </a:p>
          <a:p>
            <a:pPr>
              <a:lnSpc>
                <a:spcPct val="150000"/>
              </a:lnSpc>
              <a:buFont typeface="Wingdings" pitchFamily="2" charset="2"/>
              <a:buChar char="Ø"/>
            </a:pPr>
            <a:r>
              <a:rPr lang="en-US" sz="1800" dirty="0" smtClean="0">
                <a:latin typeface="Times New Roman" pitchFamily="18" charset="0"/>
                <a:cs typeface="Times New Roman" pitchFamily="18" charset="0"/>
              </a:rPr>
              <a:t>In airports, for passport recognition and information extraction</a:t>
            </a:r>
          </a:p>
          <a:p>
            <a:pPr>
              <a:lnSpc>
                <a:spcPct val="150000"/>
              </a:lnSpc>
              <a:buFont typeface="Wingdings" pitchFamily="2" charset="2"/>
              <a:buChar char="Ø"/>
            </a:pPr>
            <a:r>
              <a:rPr lang="en-US" sz="1800" dirty="0" smtClean="0">
                <a:latin typeface="Times New Roman" pitchFamily="18" charset="0"/>
                <a:cs typeface="Times New Roman" pitchFamily="18" charset="0"/>
              </a:rPr>
              <a:t>Traffic </a:t>
            </a:r>
            <a:r>
              <a:rPr lang="en-US" sz="1800" dirty="0" smtClean="0">
                <a:latin typeface="Times New Roman" pitchFamily="18" charset="0"/>
                <a:cs typeface="Times New Roman" pitchFamily="18" charset="0"/>
              </a:rPr>
              <a:t>sign recognition</a:t>
            </a:r>
            <a:r>
              <a:rPr lang="en-US" sz="1800" dirty="0" smtClean="0">
                <a:latin typeface="Times New Roman" pitchFamily="18" charset="0"/>
                <a:cs typeface="Times New Roman" pitchFamily="18" charset="0"/>
              </a:rPr>
              <a:t>.</a:t>
            </a:r>
          </a:p>
          <a:p>
            <a:pPr>
              <a:lnSpc>
                <a:spcPct val="150000"/>
              </a:lnSpc>
              <a:buFont typeface="Wingdings" pitchFamily="2" charset="2"/>
              <a:buChar char="Ø"/>
            </a:pPr>
            <a:r>
              <a:rPr lang="en-US" sz="1800" dirty="0" smtClean="0">
                <a:latin typeface="Times New Roman" pitchFamily="18" charset="0"/>
                <a:cs typeface="Times New Roman" pitchFamily="18" charset="0"/>
              </a:rPr>
              <a:t>Health Care firms.</a:t>
            </a:r>
            <a:endParaRPr lang="en-US" sz="1800" dirty="0" smtClean="0">
              <a:latin typeface="Times New Roman" pitchFamily="18" charset="0"/>
              <a:cs typeface="Times New Roman" pitchFamily="18" charset="0"/>
            </a:endParaRPr>
          </a:p>
          <a:p>
            <a:pPr>
              <a:buFont typeface="Wingdings" pitchFamily="2" charset="2"/>
              <a:buChar char="Ø"/>
            </a:pPr>
            <a:endParaRPr lang="en-US" dirty="0" smtClean="0"/>
          </a:p>
        </p:txBody>
      </p:sp>
      <p:sp>
        <p:nvSpPr>
          <p:cNvPr id="6146" name="AutoShape 2" descr="Moneylife IMPACT: Pune Passport Office to be model o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Moneylife IMPACT: Pune Passport Office to be model o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tex.jfif"/>
          <p:cNvPicPr>
            <a:picLocks noChangeAspect="1"/>
          </p:cNvPicPr>
          <p:nvPr/>
        </p:nvPicPr>
        <p:blipFill>
          <a:blip r:embed="rId2"/>
          <a:stretch>
            <a:fillRect/>
          </a:stretch>
        </p:blipFill>
        <p:spPr>
          <a:xfrm>
            <a:off x="7525512" y="2384298"/>
            <a:ext cx="3742182" cy="1849374"/>
          </a:xfrm>
          <a:prstGeom prst="rect">
            <a:avLst/>
          </a:prstGeom>
        </p:spPr>
      </p:pic>
      <p:sp>
        <p:nvSpPr>
          <p:cNvPr id="7" name="TextBox 6"/>
          <p:cNvSpPr txBox="1"/>
          <p:nvPr/>
        </p:nvSpPr>
        <p:spPr>
          <a:xfrm>
            <a:off x="8211312" y="4315968"/>
            <a:ext cx="3438144" cy="369332"/>
          </a:xfrm>
          <a:prstGeom prst="rect">
            <a:avLst/>
          </a:prstGeom>
          <a:noFill/>
        </p:spPr>
        <p:txBody>
          <a:bodyPr wrap="square" rtlCol="0">
            <a:spAutoFit/>
          </a:bodyPr>
          <a:lstStyle/>
          <a:p>
            <a:r>
              <a:rPr lang="en-US" dirty="0" smtClean="0"/>
              <a:t>Successfully will remove</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09600" y="2152015"/>
            <a:ext cx="5388610" cy="2574925"/>
          </a:xfrm>
        </p:spPr>
        <p:txBody>
          <a:bodyPr>
            <a:noAutofit/>
          </a:bodyPr>
          <a:lstStyle/>
          <a:p>
            <a:pPr algn="just">
              <a:lnSpc>
                <a:spcPct val="150000"/>
              </a:lnSpc>
              <a:buFont typeface="Wingdings" pitchFamily="2" charset="2"/>
              <a:buChar char="Ø"/>
            </a:pPr>
            <a:r>
              <a:rPr lang="en-US" sz="1400" dirty="0">
                <a:latin typeface="Times New Roman" pitchFamily="18" charset="0"/>
                <a:cs typeface="Times New Roman" pitchFamily="18" charset="0"/>
              </a:rPr>
              <a:t>Our application Image Capture Application intuitively helps transform your paper-based business processes by leveraging best of breed OCR technology. Captures, classifies, and recognizes text</a:t>
            </a:r>
            <a:r>
              <a:rPr lang="en-US" sz="1400" dirty="0" smtClean="0">
                <a:latin typeface="Times New Roman" pitchFamily="18" charset="0"/>
                <a:cs typeface="Times New Roman" pitchFamily="18" charset="0"/>
              </a:rPr>
              <a:t>.</a:t>
            </a:r>
            <a:endParaRPr lang="en-US" sz="1400" dirty="0" smtClean="0">
              <a:latin typeface="Times New Roman" pitchFamily="18" charset="0"/>
              <a:cs typeface="Times New Roman" pitchFamily="18" charset="0"/>
            </a:endParaRPr>
          </a:p>
          <a:p>
            <a:pPr algn="just">
              <a:lnSpc>
                <a:spcPct val="150000"/>
              </a:lnSpc>
              <a:buFont typeface="Wingdings" pitchFamily="2" charset="2"/>
              <a:buChar char="Ø"/>
            </a:pPr>
            <a:r>
              <a:rPr lang="en-US" sz="1400" dirty="0" smtClean="0">
                <a:latin typeface="Times New Roman" pitchFamily="18" charset="0"/>
                <a:cs typeface="Times New Roman" pitchFamily="18" charset="0"/>
              </a:rPr>
              <a:t>To reduce manual efforts </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To </a:t>
            </a:r>
            <a:r>
              <a:rPr lang="en-US" sz="1400" dirty="0" smtClean="0">
                <a:latin typeface="Times New Roman" pitchFamily="18" charset="0"/>
                <a:cs typeface="Times New Roman" pitchFamily="18" charset="0"/>
              </a:rPr>
              <a:t>visualize data in a simpler manner </a:t>
            </a:r>
          </a:p>
          <a:p>
            <a:pPr algn="just">
              <a:lnSpc>
                <a:spcPct val="150000"/>
              </a:lnSpc>
              <a:buFont typeface="Wingdings" pitchFamily="2" charset="2"/>
              <a:buChar char="Ø"/>
            </a:pP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To do fast documentation and data extraction </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To </a:t>
            </a:r>
            <a:r>
              <a:rPr lang="en-US" sz="1400" dirty="0" smtClean="0">
                <a:latin typeface="Times New Roman" pitchFamily="18" charset="0"/>
                <a:cs typeface="Times New Roman" pitchFamily="18" charset="0"/>
              </a:rPr>
              <a:t>automate the process of feeding the data extraction and storage. </a:t>
            </a:r>
          </a:p>
          <a:p>
            <a:pPr algn="just">
              <a:lnSpc>
                <a:spcPct val="150000"/>
              </a:lnSpc>
              <a:buFont typeface="Wingdings" pitchFamily="2" charset="2"/>
              <a:buChar char="Ø"/>
            </a:pP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To reduce the human error and improve accuracy. </a:t>
            </a:r>
          </a:p>
          <a:p>
            <a:pPr algn="just">
              <a:lnSpc>
                <a:spcPct val="150000"/>
              </a:lnSpc>
              <a:buFont typeface="Wingdings" pitchFamily="2" charset="2"/>
              <a:buChar char="Ø"/>
            </a:pPr>
            <a:r>
              <a:rPr lang="en-US" sz="1400" dirty="0" smtClean="0">
                <a:latin typeface="Times New Roman" pitchFamily="18" charset="0"/>
                <a:cs typeface="Times New Roman" pitchFamily="18" charset="0"/>
              </a:rPr>
              <a:t>To </a:t>
            </a:r>
            <a:r>
              <a:rPr lang="en-US" sz="1400" dirty="0" smtClean="0">
                <a:latin typeface="Times New Roman" pitchFamily="18" charset="0"/>
                <a:cs typeface="Times New Roman" pitchFamily="18" charset="0"/>
              </a:rPr>
              <a:t>deploy the details to Client’s environment in the form of Batch Reports. </a:t>
            </a:r>
          </a:p>
          <a:p>
            <a:pPr>
              <a:lnSpc>
                <a:spcPct val="150000"/>
              </a:lnSpc>
              <a:buFont typeface="Wingdings" pitchFamily="2" charset="2"/>
              <a:buChar char="Ø"/>
            </a:pPr>
            <a:endParaRPr lang="en-US" sz="1400" dirty="0">
              <a:latin typeface="Times New Roman" pitchFamily="18" charset="0"/>
              <a:cs typeface="Times New Roman" pitchFamily="18" charset="0"/>
            </a:endParaRPr>
          </a:p>
        </p:txBody>
      </p:sp>
      <p:pic>
        <p:nvPicPr>
          <p:cNvPr id="7" name="Content Placeholder 6" descr="Capture.PNG"/>
          <p:cNvPicPr>
            <a:picLocks noGrp="1" noChangeAspect="1"/>
          </p:cNvPicPr>
          <p:nvPr>
            <p:ph sz="quarter" idx="2"/>
          </p:nvPr>
        </p:nvPicPr>
        <p:blipFill>
          <a:blip r:embed="rId2"/>
          <a:stretch>
            <a:fillRect/>
          </a:stretch>
        </p:blipFill>
        <p:spPr>
          <a:xfrm>
            <a:off x="7914640" y="2987040"/>
            <a:ext cx="3321114" cy="20625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IN" altLang="en-US" b="1" dirty="0" err="1">
                <a:latin typeface="Times New Roman" panose="02020603050405020304" pitchFamily="18" charset="0"/>
                <a:cs typeface="Times New Roman" panose="02020603050405020304" pitchFamily="18" charset="0"/>
              </a:rPr>
              <a:t>Refrences</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 name="Rectangle 3"/>
          <p:cNvSpPr>
            <a:spLocks noGrp="1" noChangeArrowheads="1"/>
          </p:cNvSpPr>
          <p:nvPr>
            <p:ph sz="quarter" idx="1"/>
          </p:nvPr>
        </p:nvSpPr>
        <p:spPr>
          <a:xfrm>
            <a:off x="609600" y="1143000"/>
            <a:ext cx="10215282" cy="5213350"/>
          </a:xfrm>
        </p:spPr>
        <p:txBody>
          <a:bodyPr>
            <a:normAutofit/>
          </a:bodyPr>
          <a:lstStyle/>
          <a:p>
            <a:pPr marL="558800" indent="-457200">
              <a:buNone/>
            </a:pPr>
            <a:endParaRPr lang="en-IN" sz="1800" dirty="0" smtClean="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hlinkClick r:id="rId3"/>
            </a:endParaRPr>
          </a:p>
          <a:p>
            <a:pPr marL="558800" indent="-457200">
              <a:lnSpc>
                <a:spcPct val="150000"/>
              </a:lnSpc>
              <a:buFont typeface="Wingdings" pitchFamily="2" charset="2"/>
              <a:buChar char="Ø"/>
            </a:pPr>
            <a:r>
              <a:rPr lang="en-US" sz="1800" dirty="0" smtClean="0">
                <a:latin typeface="Times New Roman" panose="02020603050405020304" pitchFamily="18" charset="0"/>
                <a:cs typeface="Times New Roman" panose="02020603050405020304" pitchFamily="18" charset="0"/>
                <a:sym typeface="+mn-ea"/>
              </a:rPr>
              <a:t>OCR </a:t>
            </a:r>
            <a:r>
              <a:rPr lang="en-US" sz="1800" dirty="0">
                <a:latin typeface="Times New Roman" panose="02020603050405020304" pitchFamily="18" charset="0"/>
                <a:cs typeface="Times New Roman" panose="02020603050405020304" pitchFamily="18" charset="0"/>
                <a:sym typeface="+mn-ea"/>
              </a:rPr>
              <a:t>Azure </a:t>
            </a:r>
            <a:r>
              <a:rPr lang="en-US" sz="1800" dirty="0" smtClean="0">
                <a:latin typeface="Times New Roman" panose="02020603050405020304" pitchFamily="18" charset="0"/>
                <a:cs typeface="Times New Roman" panose="02020603050405020304" pitchFamily="18" charset="0"/>
                <a:sym typeface="+mn-ea"/>
              </a:rPr>
              <a:t>Documentation-   </a:t>
            </a:r>
            <a:r>
              <a:rPr lang="en-US" sz="1800" dirty="0" smtClean="0">
                <a:latin typeface="Times New Roman" panose="02020603050405020304" pitchFamily="18" charset="0"/>
                <a:cs typeface="Times New Roman" panose="02020603050405020304" pitchFamily="18" charset="0"/>
                <a:sym typeface="+mn-ea"/>
                <a:hlinkClick r:id="rId4"/>
              </a:rPr>
              <a:t>https://docs.microsoft.com/en-us/azure/cognitive-services/computer-vision/overview-ocr</a:t>
            </a:r>
            <a:endParaRPr lang="en-US" sz="1800" dirty="0" smtClean="0">
              <a:latin typeface="Times New Roman" panose="02020603050405020304" pitchFamily="18" charset="0"/>
              <a:cs typeface="Times New Roman" panose="02020603050405020304" pitchFamily="18" charset="0"/>
              <a:sym typeface="+mn-ea"/>
            </a:endParaRPr>
          </a:p>
          <a:p>
            <a:pPr marL="558800" indent="-457200">
              <a:lnSpc>
                <a:spcPct val="150000"/>
              </a:lnSpc>
              <a:buFont typeface="Wingdings" pitchFamily="2" charset="2"/>
              <a:buChar char="Ø"/>
            </a:pPr>
            <a:r>
              <a:rPr lang="en-US" sz="1800" dirty="0" smtClean="0">
                <a:latin typeface="Times New Roman" panose="02020603050405020304" pitchFamily="18" charset="0"/>
                <a:cs typeface="Times New Roman" panose="02020603050405020304" pitchFamily="18" charset="0"/>
                <a:sym typeface="+mn-ea"/>
              </a:rPr>
              <a:t> </a:t>
            </a:r>
            <a:r>
              <a:rPr lang="en-US" sz="1800" dirty="0" smtClean="0">
                <a:latin typeface="Times New Roman" pitchFamily="18" charset="0"/>
                <a:cs typeface="Times New Roman" pitchFamily="18" charset="0"/>
              </a:rPr>
              <a:t>Research on Text Detection and Recognition Based on OCR Recognition Technology- </a:t>
            </a:r>
            <a:r>
              <a:rPr lang="en-US" sz="1800" dirty="0" smtClean="0">
                <a:latin typeface="Times New Roman" pitchFamily="18" charset="0"/>
                <a:cs typeface="Times New Roman" pitchFamily="18" charset="0"/>
                <a:hlinkClick r:id="rId5"/>
              </a:rPr>
              <a:t>https://ieeexplore.ieee.org/document/9236870</a:t>
            </a:r>
            <a:endParaRPr lang="en-US" sz="1800" dirty="0" smtClean="0">
              <a:latin typeface="Times New Roman" pitchFamily="18" charset="0"/>
              <a:cs typeface="Times New Roman" pitchFamily="18" charset="0"/>
            </a:endParaRPr>
          </a:p>
          <a:p>
            <a:pPr marL="558800" indent="-457200">
              <a:lnSpc>
                <a:spcPct val="150000"/>
              </a:lnSpc>
              <a:buFont typeface="Wingdings" pitchFamily="2" charset="2"/>
              <a:buChar char="Ø"/>
            </a:pPr>
            <a:r>
              <a:rPr lang="en-US" sz="1800" dirty="0" err="1" smtClean="0">
                <a:latin typeface="Times New Roman" pitchFamily="18" charset="0"/>
                <a:cs typeface="Times New Roman" pitchFamily="18" charset="0"/>
              </a:rPr>
              <a:t>Xoriant’s</a:t>
            </a:r>
            <a:r>
              <a:rPr lang="en-US" sz="1800" dirty="0" smtClean="0">
                <a:latin typeface="Times New Roman" pitchFamily="18" charset="0"/>
                <a:cs typeface="Times New Roman" pitchFamily="18" charset="0"/>
              </a:rPr>
              <a:t> Product-   </a:t>
            </a:r>
            <a:r>
              <a:rPr lang="en-US" sz="1800" dirty="0" smtClean="0">
                <a:latin typeface="Times New Roman" panose="02020603050405020304" pitchFamily="18" charset="0"/>
                <a:cs typeface="Times New Roman" panose="02020603050405020304" pitchFamily="18" charset="0"/>
                <a:hlinkClick r:id="rId6"/>
              </a:rPr>
              <a:t>https://azuremarketplace.microsoft.com/en-us/marketplace/consulting-services/xoriantcorporation.xoriant_smart_capture</a:t>
            </a:r>
            <a:endParaRPr lang="en-US" sz="1800" dirty="0" smtClean="0">
              <a:latin typeface="Times New Roman" panose="02020603050405020304" pitchFamily="18" charset="0"/>
              <a:cs typeface="Times New Roman" panose="02020603050405020304" pitchFamily="18" charset="0"/>
            </a:endParaRPr>
          </a:p>
          <a:p>
            <a:pPr marL="0" indent="0">
              <a:buFont typeface="Wingdings" pitchFamily="2" charset="2"/>
              <a:buChar char="Ø"/>
            </a:pPr>
            <a:r>
              <a:rPr lang="en-US" sz="1800" dirty="0" smtClean="0">
                <a:latin typeface="Times New Roman" panose="02020603050405020304" pitchFamily="18" charset="0"/>
                <a:cs typeface="Times New Roman" panose="02020603050405020304" pitchFamily="18" charset="0"/>
              </a:rPr>
              <a:t>       Spring Documentation-    </a:t>
            </a:r>
            <a:r>
              <a:rPr lang="en-US" sz="1800" dirty="0" smtClean="0">
                <a:solidFill>
                  <a:schemeClr val="bg2">
                    <a:lumMod val="50000"/>
                  </a:schemeClr>
                </a:solidFill>
                <a:latin typeface="Times New Roman" panose="02020603050405020304" pitchFamily="18" charset="0"/>
                <a:cs typeface="Times New Roman" panose="02020603050405020304" pitchFamily="18" charset="0"/>
                <a:hlinkClick r:id="rId3"/>
              </a:rPr>
              <a:t>https://spring.io/guides#tutorials</a:t>
            </a:r>
            <a:endParaRPr lang="en-US" sz="1800"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sz="quarter" idx="1"/>
          </p:nvPr>
        </p:nvSpPr>
        <p:spPr>
          <a:xfrm>
            <a:off x="395371" y="1867379"/>
            <a:ext cx="9703669" cy="1333021"/>
          </a:xfrm>
        </p:spPr>
        <p:txBody>
          <a:bodyPr>
            <a:normAutofit fontScale="85000" lnSpcReduction="20000"/>
          </a:bodyPr>
          <a:lstStyle/>
          <a:p>
            <a:pPr marL="0" indent="0" algn="ctr">
              <a:buNone/>
            </a:pPr>
            <a:r>
              <a:rPr lang="en-IN" sz="11500" dirty="0" smtClean="0">
                <a:solidFill>
                  <a:schemeClr val="accent2">
                    <a:lumMod val="50000"/>
                  </a:schemeClr>
                </a:solidFill>
                <a:latin typeface="Sitka Heading" pitchFamily="2" charset="0"/>
                <a:cs typeface="Times New Roman" pitchFamily="18" charset="0"/>
              </a:rPr>
              <a:t>Thank You</a:t>
            </a:r>
            <a:endParaRPr lang="en-IN" sz="11500" dirty="0">
              <a:solidFill>
                <a:schemeClr val="accent2">
                  <a:lumMod val="50000"/>
                </a:schemeClr>
              </a:solidFill>
              <a:latin typeface="Sitka Heading" pitchFamily="2" charset="0"/>
              <a:cs typeface="Times New Roman" pitchFamily="18" charset="0"/>
            </a:endParaRPr>
          </a:p>
        </p:txBody>
      </p:sp>
      <p:sp>
        <p:nvSpPr>
          <p:cNvPr id="8" name="Rectangle 7"/>
          <p:cNvSpPr/>
          <p:nvPr/>
        </p:nvSpPr>
        <p:spPr>
          <a:xfrm>
            <a:off x="2009744" y="3869534"/>
            <a:ext cx="7490344" cy="1569660"/>
          </a:xfrm>
          <a:prstGeom prst="rect">
            <a:avLst/>
          </a:prstGeom>
        </p:spPr>
        <p:txBody>
          <a:bodyPr wrap="square">
            <a:spAutoFit/>
          </a:bodyPr>
          <a:lstStyle/>
          <a:p>
            <a:pPr algn="ctr"/>
            <a:r>
              <a:rPr lang="en-IN" sz="2400" dirty="0" err="1" smtClean="0">
                <a:latin typeface="Times New Roman" panose="02020603050405020304" pitchFamily="18" charset="0"/>
                <a:cs typeface="Times New Roman" panose="02020603050405020304" pitchFamily="18" charset="0"/>
              </a:rPr>
              <a:t>Sraddha</a:t>
            </a:r>
            <a:r>
              <a:rPr lang="en-IN" sz="2400" dirty="0" smtClean="0">
                <a:latin typeface="Times New Roman" panose="02020603050405020304" pitchFamily="18" charset="0"/>
                <a:cs typeface="Times New Roman" panose="02020603050405020304" pitchFamily="18" charset="0"/>
              </a:rPr>
              <a:t> Sharma</a:t>
            </a:r>
          </a:p>
          <a:p>
            <a:pPr algn="ctr"/>
            <a:r>
              <a:rPr lang="en-IN" sz="2400" dirty="0" smtClean="0">
                <a:latin typeface="Times New Roman" panose="02020603050405020304" pitchFamily="18" charset="0"/>
                <a:cs typeface="Times New Roman" panose="02020603050405020304" pitchFamily="18" charset="0"/>
              </a:rPr>
              <a:t>EN17IT30</a:t>
            </a:r>
            <a:r>
              <a:rPr lang="en-US" altLang="en-IN" sz="2400" dirty="0">
                <a:latin typeface="Times New Roman" panose="02020603050405020304" pitchFamily="18" charset="0"/>
                <a:cs typeface="Times New Roman" panose="02020603050405020304" pitchFamily="18" charset="0"/>
              </a:rPr>
              <a:t>1100</a:t>
            </a:r>
            <a:r>
              <a:rPr 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 </a:t>
            </a:r>
            <a:endParaRPr lang="en-US" altLang="en-IN" sz="2400" dirty="0" smtClean="0">
              <a:latin typeface="Times New Roman" panose="02020603050405020304" pitchFamily="18" charset="0"/>
              <a:cs typeface="Times New Roman" panose="02020603050405020304" pitchFamily="18" charset="0"/>
            </a:endParaRPr>
          </a:p>
          <a:p>
            <a:pPr algn="ctr"/>
            <a:r>
              <a:rPr lang="en-IN" sz="2400" dirty="0" smtClean="0">
                <a:latin typeface="Times New Roman" panose="02020603050405020304" pitchFamily="18" charset="0"/>
                <a:cs typeface="Times New Roman" panose="02020603050405020304" pitchFamily="18" charset="0"/>
              </a:rPr>
              <a:t>en17it301100@medicaps.ac.in</a:t>
            </a:r>
            <a:endParaRPr lang="en-IN" sz="2400" dirty="0">
              <a:latin typeface="Times New Roman" panose="02020603050405020304" pitchFamily="18" charset="0"/>
              <a:cs typeface="Times New Roman" panose="02020603050405020304" pitchFamily="18" charset="0"/>
            </a:endParaRPr>
          </a:p>
          <a:p>
            <a:pPr algn="ct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02336" y="152400"/>
            <a:ext cx="9144617" cy="990600"/>
          </a:xfrm>
        </p:spPr>
        <p:txBody>
          <a:bodyPr/>
          <a:lstStyle/>
          <a:p>
            <a:r>
              <a:rPr lang="en-IN" altLang="en-US" b="1" dirty="0">
                <a:solidFill>
                  <a:srgbClr val="00B0F0"/>
                </a:solidFill>
                <a:latin typeface="Times New Roman" panose="02020603050405020304" pitchFamily="18" charset="0"/>
                <a:cs typeface="Times New Roman" panose="02020603050405020304" pitchFamily="18" charset="0"/>
              </a:rPr>
              <a:t>Synopsis</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sz="quarter" idx="1"/>
          </p:nvPr>
        </p:nvSpPr>
        <p:spPr>
          <a:xfrm>
            <a:off x="346710" y="1143000"/>
            <a:ext cx="7096505" cy="5213350"/>
          </a:xfrm>
        </p:spPr>
        <p:txBody>
          <a:bodyPr>
            <a:normAutofit fontScale="32500" lnSpcReduction="20000"/>
          </a:bodyPr>
          <a:lstStyle/>
          <a:p>
            <a:pPr>
              <a:buNone/>
            </a:pPr>
            <a:endParaRPr lang="en-IN" sz="2400" b="1" u="sng" dirty="0">
              <a:latin typeface="Times New Roman" panose="02020603050405020304" pitchFamily="18" charset="0"/>
              <a:cs typeface="Times New Roman" panose="02020603050405020304" pitchFamily="18" charset="0"/>
            </a:endParaRPr>
          </a:p>
          <a:p>
            <a:pPr>
              <a:buNone/>
            </a:pPr>
            <a:r>
              <a:rPr lang="en-IN" sz="4900" b="1" u="sng" dirty="0" smtClean="0">
                <a:latin typeface="Times New Roman" panose="02020603050405020304" pitchFamily="18" charset="0"/>
                <a:cs typeface="Times New Roman" panose="02020603050405020304" pitchFamily="18" charset="0"/>
              </a:rPr>
              <a:t> Introduction</a:t>
            </a:r>
            <a:endParaRPr lang="en-IN" sz="4900" b="1" u="sng" dirty="0">
              <a:latin typeface="Times New Roman" panose="02020603050405020304" pitchFamily="18" charset="0"/>
              <a:cs typeface="Times New Roman" panose="02020603050405020304" pitchFamily="18" charset="0"/>
            </a:endParaRPr>
          </a:p>
          <a:p>
            <a:pPr marL="0" indent="0" algn="just">
              <a:buNone/>
            </a:pPr>
            <a:endParaRPr lang="en-IN" sz="1800" u="sng"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buFont typeface="Wingdings" pitchFamily="2" charset="2"/>
              <a:buChar char="Ø"/>
            </a:pPr>
            <a:r>
              <a:rPr lang="en-US" altLang="en-IN" sz="4300" dirty="0">
                <a:latin typeface="Times New Roman" pitchFamily="18" charset="0"/>
                <a:cs typeface="Times New Roman" pitchFamily="18" charset="0"/>
              </a:rPr>
              <a:t>Image </a:t>
            </a:r>
            <a:r>
              <a:rPr lang="en-IN" sz="4300" dirty="0">
                <a:latin typeface="Times New Roman" pitchFamily="18" charset="0"/>
                <a:cs typeface="Times New Roman" pitchFamily="18" charset="0"/>
              </a:rPr>
              <a:t>Capture</a:t>
            </a:r>
            <a:r>
              <a:rPr lang="en-US" altLang="en-IN" sz="4300" dirty="0">
                <a:latin typeface="Times New Roman" pitchFamily="18" charset="0"/>
                <a:cs typeface="Times New Roman" pitchFamily="18" charset="0"/>
              </a:rPr>
              <a:t> Application</a:t>
            </a:r>
            <a:r>
              <a:rPr lang="en-IN" sz="4300" dirty="0">
                <a:latin typeface="Times New Roman" pitchFamily="18" charset="0"/>
                <a:cs typeface="Times New Roman" pitchFamily="18" charset="0"/>
              </a:rPr>
              <a:t> intuitively helps transform your paper-based business processes by leveraging best of breed OCR technology. Captures, classifies, and recognizes text</a:t>
            </a:r>
            <a:r>
              <a:rPr lang="en-IN" sz="4300" dirty="0" smtClean="0">
                <a:latin typeface="Times New Roman" pitchFamily="18" charset="0"/>
                <a:cs typeface="Times New Roman" pitchFamily="18" charset="0"/>
              </a:rPr>
              <a:t>.</a:t>
            </a:r>
            <a:endParaRPr lang="en-IN" sz="4300" dirty="0">
              <a:latin typeface="Times New Roman" pitchFamily="18" charset="0"/>
              <a:cs typeface="Times New Roman" pitchFamily="18" charset="0"/>
            </a:endParaRPr>
          </a:p>
          <a:p>
            <a:pPr algn="just">
              <a:lnSpc>
                <a:spcPct val="170000"/>
              </a:lnSpc>
              <a:buFont typeface="Wingdings" pitchFamily="2" charset="2"/>
              <a:buChar char="Ø"/>
            </a:pPr>
            <a:r>
              <a:rPr lang="en-US" altLang="en-IN" sz="4300" dirty="0">
                <a:latin typeface="Times New Roman" pitchFamily="18" charset="0"/>
                <a:cs typeface="Times New Roman" pitchFamily="18" charset="0"/>
                <a:sym typeface="+mn-ea"/>
              </a:rPr>
              <a:t>Image </a:t>
            </a:r>
            <a:r>
              <a:rPr lang="en-IN" sz="4300" dirty="0">
                <a:latin typeface="Times New Roman" pitchFamily="18" charset="0"/>
                <a:cs typeface="Times New Roman" pitchFamily="18" charset="0"/>
                <a:sym typeface="+mn-ea"/>
              </a:rPr>
              <a:t>Capture</a:t>
            </a:r>
            <a:r>
              <a:rPr lang="en-US" altLang="en-IN" sz="4300" dirty="0">
                <a:latin typeface="Times New Roman" pitchFamily="18" charset="0"/>
                <a:cs typeface="Times New Roman" pitchFamily="18" charset="0"/>
                <a:sym typeface="+mn-ea"/>
              </a:rPr>
              <a:t> Application</a:t>
            </a:r>
            <a:r>
              <a:rPr lang="en-IN" sz="4300" dirty="0">
                <a:latin typeface="Times New Roman" pitchFamily="18" charset="0"/>
                <a:cs typeface="Times New Roman" pitchFamily="18" charset="0"/>
              </a:rPr>
              <a:t> is a Microsoft Azure based intuitive document digitization solution. It uses Microsoft Azure OCR services to extract printed/ handwritten text images  </a:t>
            </a:r>
            <a:r>
              <a:rPr lang="en-US" altLang="en-IN" sz="4300" dirty="0">
                <a:latin typeface="Times New Roman" pitchFamily="18" charset="0"/>
                <a:cs typeface="Times New Roman" pitchFamily="18" charset="0"/>
              </a:rPr>
              <a:t>(</a:t>
            </a:r>
            <a:r>
              <a:rPr lang="en-IN" sz="4300" dirty="0">
                <a:latin typeface="Times New Roman" pitchFamily="18" charset="0"/>
                <a:cs typeface="Times New Roman" pitchFamily="18" charset="0"/>
              </a:rPr>
              <a:t>key-value pairs) from images and multi-page documents. This information can be stored in structured databases and analyzed using various tools for trending, dashboards, and reporting</a:t>
            </a:r>
            <a:r>
              <a:rPr lang="en-IN" sz="4300" dirty="0" smtClean="0">
                <a:latin typeface="Times New Roman" pitchFamily="18" charset="0"/>
                <a:cs typeface="Times New Roman" pitchFamily="18" charset="0"/>
              </a:rPr>
              <a:t>.</a:t>
            </a:r>
            <a:endParaRPr lang="en-IN" sz="4300" dirty="0">
              <a:latin typeface="Times New Roman" pitchFamily="18" charset="0"/>
              <a:cs typeface="Times New Roman" pitchFamily="18" charset="0"/>
            </a:endParaRPr>
          </a:p>
          <a:p>
            <a:pPr algn="just">
              <a:lnSpc>
                <a:spcPct val="170000"/>
              </a:lnSpc>
              <a:buFont typeface="Wingdings" pitchFamily="2" charset="2"/>
              <a:buChar char="Ø"/>
            </a:pPr>
            <a:r>
              <a:rPr lang="en-US" sz="4300" dirty="0">
                <a:latin typeface="Times New Roman" pitchFamily="18" charset="0"/>
                <a:cs typeface="Times New Roman" pitchFamily="18" charset="0"/>
                <a:sym typeface="+mn-ea"/>
              </a:rPr>
              <a:t>Sometimes in this document processing we need to process the information. For this document processing we need a software system called IMAGE CAPTURE APPLICATION. This process is also called DOCUMENT IMAGE ANALYSIS (DIA). Thus our need is to develop character recognition software system to perform Document Image Analysis which transforms documents in paper format to electronic format.</a:t>
            </a:r>
            <a:endParaRPr lang="en-US" sz="4300" dirty="0">
              <a:solidFill>
                <a:schemeClr val="tx1"/>
              </a:solidFill>
              <a:latin typeface="Times New Roman" pitchFamily="18" charset="0"/>
              <a:cs typeface="Times New Roman" pitchFamily="18" charset="0"/>
            </a:endParaRPr>
          </a:p>
          <a:p>
            <a:pPr algn="just">
              <a:buFont typeface="Arial" panose="020B0604020202020204" pitchFamily="34" charset="0"/>
              <a:buChar char="•"/>
            </a:pPr>
            <a:endParaRPr lang="en-IN" sz="21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p:txBody>
      </p:sp>
      <p:sp>
        <p:nvSpPr>
          <p:cNvPr id="43010" name="AutoShape 2" descr="How OCR converts images and documents into structured output with extracted tex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2" name="AutoShape 4" descr="How OCR converts images and documents into structured output with extracted tex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4" name="AutoShape 6" descr="How OCR converts images and documents into structured output with extracted tex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6" name="AutoShape 8" descr="How OCR converts images and documents into structured output with extracted tex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6" descr="Document Scanner and OCR - XpertUp"/>
          <p:cNvPicPr>
            <a:picLocks noChangeAspect="1" noChangeArrowheads="1"/>
          </p:cNvPicPr>
          <p:nvPr/>
        </p:nvPicPr>
        <p:blipFill>
          <a:blip r:embed="rId3"/>
          <a:srcRect/>
          <a:stretch>
            <a:fillRect/>
          </a:stretch>
        </p:blipFill>
        <p:spPr bwMode="auto">
          <a:xfrm>
            <a:off x="8165592" y="2578608"/>
            <a:ext cx="3503584" cy="1700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sz="quarter" idx="1"/>
          </p:nvPr>
        </p:nvSpPr>
        <p:spPr>
          <a:xfrm>
            <a:off x="618744" y="488696"/>
            <a:ext cx="10215282" cy="3576320"/>
          </a:xfrm>
        </p:spPr>
        <p:txBody>
          <a:bodyPr>
            <a:normAutofit lnSpcReduction="10000"/>
          </a:bodyPr>
          <a:lstStyle/>
          <a:p>
            <a:pPr algn="just">
              <a:lnSpc>
                <a:spcPct val="150000"/>
              </a:lnSpc>
              <a:buNone/>
            </a:pPr>
            <a:r>
              <a:rPr lang="en-IN" sz="2800" b="1" u="sng" dirty="0">
                <a:latin typeface="Times New Roman" panose="02020603050405020304" pitchFamily="18" charset="0"/>
                <a:cs typeface="Times New Roman" panose="02020603050405020304" pitchFamily="18" charset="0"/>
              </a:rPr>
              <a:t>Problem Domain</a:t>
            </a:r>
          </a:p>
          <a:p>
            <a:pPr algn="just">
              <a:lnSpc>
                <a:spcPct val="150000"/>
              </a:lnSpc>
              <a:buNone/>
            </a:pPr>
            <a:endParaRPr lang="en-IN" sz="1800" u="sng"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Ø"/>
            </a:pPr>
            <a:r>
              <a:rPr lang="en-US" sz="1400" dirty="0" smtClean="0">
                <a:latin typeface="Times New Roman" pitchFamily="18" charset="0"/>
                <a:cs typeface="Times New Roman" pitchFamily="18" charset="0"/>
                <a:sym typeface="+mn-ea"/>
              </a:rPr>
              <a:t>The main purpose of Image Capture Application based on a </a:t>
            </a:r>
            <a:r>
              <a:rPr lang="en-US" sz="1400" dirty="0" smtClean="0">
                <a:latin typeface="Times New Roman" pitchFamily="18" charset="0"/>
                <a:cs typeface="Times New Roman" pitchFamily="18" charset="0"/>
                <a:sym typeface="+mn-ea"/>
              </a:rPr>
              <a:t>infrastructure </a:t>
            </a:r>
            <a:r>
              <a:rPr lang="en-US" sz="1400" dirty="0" smtClean="0">
                <a:latin typeface="Times New Roman" pitchFamily="18" charset="0"/>
                <a:cs typeface="Times New Roman" pitchFamily="18" charset="0"/>
                <a:sym typeface="+mn-ea"/>
              </a:rPr>
              <a:t>is to perform Document Image Analysis, Text processing of electronic document formats more effectively and efficiently. </a:t>
            </a:r>
            <a:endParaRPr lang="en-US" sz="1400" dirty="0" smtClean="0">
              <a:latin typeface="Times New Roman" pitchFamily="18" charset="0"/>
              <a:cs typeface="Times New Roman" pitchFamily="18" charset="0"/>
              <a:sym typeface="+mn-ea"/>
            </a:endParaRPr>
          </a:p>
          <a:p>
            <a:pPr algn="just">
              <a:lnSpc>
                <a:spcPct val="150000"/>
              </a:lnSpc>
              <a:buFont typeface="Wingdings" pitchFamily="2" charset="2"/>
              <a:buChar char="Ø"/>
            </a:pPr>
            <a:r>
              <a:rPr lang="en-US" sz="1400" dirty="0" smtClean="0">
                <a:latin typeface="Times New Roman" pitchFamily="18" charset="0"/>
                <a:cs typeface="Times New Roman" pitchFamily="18" charset="0"/>
                <a:sym typeface="+mn-ea"/>
              </a:rPr>
              <a:t>To improve </a:t>
            </a:r>
            <a:r>
              <a:rPr lang="en-US" sz="1400" dirty="0" smtClean="0">
                <a:latin typeface="Times New Roman" pitchFamily="18" charset="0"/>
                <a:cs typeface="Times New Roman" pitchFamily="18" charset="0"/>
                <a:sym typeface="+mn-ea"/>
              </a:rPr>
              <a:t>the accuracy of recognizing the characters during document processing compared to various existing available character recognition methods. </a:t>
            </a:r>
          </a:p>
          <a:p>
            <a:pPr algn="just">
              <a:lnSpc>
                <a:spcPct val="150000"/>
              </a:lnSpc>
              <a:buFont typeface="Wingdings" pitchFamily="2" charset="2"/>
              <a:buChar char="Ø"/>
            </a:pPr>
            <a:r>
              <a:rPr lang="en-US" sz="1400" dirty="0" smtClean="0">
                <a:latin typeface="Times New Roman" pitchFamily="18" charset="0"/>
                <a:cs typeface="Times New Roman" pitchFamily="18" charset="0"/>
                <a:sym typeface="+mn-ea"/>
              </a:rPr>
              <a:t>The primary objective is to speed up the process of character recognition in document processing. As a result, the system can process a huge number of documents with-in less time and hence saves time</a:t>
            </a:r>
            <a:r>
              <a:rPr lang="en-US" sz="1400" dirty="0" smtClean="0">
                <a:latin typeface="Times New Roman" pitchFamily="18" charset="0"/>
                <a:cs typeface="Times New Roman" pitchFamily="18" charset="0"/>
                <a:sym typeface="+mn-ea"/>
              </a:rPr>
              <a:t>.</a:t>
            </a:r>
          </a:p>
          <a:p>
            <a:pPr algn="just">
              <a:lnSpc>
                <a:spcPct val="150000"/>
              </a:lnSpc>
              <a:buFont typeface="Wingdings" pitchFamily="2" charset="2"/>
              <a:buChar char="Ø"/>
            </a:pPr>
            <a:r>
              <a:rPr lang="en-US" sz="1400" dirty="0" smtClean="0">
                <a:latin typeface="Times New Roman" pitchFamily="18" charset="0"/>
                <a:cs typeface="Times New Roman" pitchFamily="18" charset="0"/>
                <a:sym typeface="+mn-ea"/>
              </a:rPr>
              <a:t>To eradicate human error and reduce manual efforts.</a:t>
            </a:r>
            <a:endParaRPr lang="en-IN" sz="1400" dirty="0" smtClean="0">
              <a:latin typeface="Times New Roman" pitchFamily="18" charset="0"/>
              <a:cs typeface="Times New Roman" pitchFamily="18" charset="0"/>
            </a:endParaRPr>
          </a:p>
          <a:p>
            <a:pPr algn="just">
              <a:buNone/>
            </a:pPr>
            <a:endParaRPr lang="en-IN" sz="1600" dirty="0">
              <a:latin typeface="Arial Rounded MT Bold" panose="020F0704030504030204" charset="0"/>
              <a:cs typeface="Arial Rounded MT Bold" panose="020F0704030504030204" charset="0"/>
            </a:endParaRPr>
          </a:p>
          <a:p>
            <a:pPr algn="just"/>
            <a:endParaRPr lang="en-IN" sz="1600" dirty="0">
              <a:latin typeface="Arial Rounded MT Bold" panose="020F0704030504030204" charset="0"/>
              <a:cs typeface="Arial Rounded MT Bold" panose="020F0704030504030204" charset="0"/>
            </a:endParaRPr>
          </a:p>
        </p:txBody>
      </p:sp>
      <p:sp>
        <p:nvSpPr>
          <p:cNvPr id="38914" name="AutoShape 2" descr="Best 100+ Data Entry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16" name="AutoShape 4" descr="Data Entry Project, Automated Data Entry, Data Entry Projects, Data Entry  Service, Captcha Entry Service, Outsource Data Entry in Noida , Flareon  Global Services Private Limited | ID: 2009684927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09.jfif"/>
          <p:cNvPicPr>
            <a:picLocks noChangeAspect="1"/>
          </p:cNvPicPr>
          <p:nvPr/>
        </p:nvPicPr>
        <p:blipFill>
          <a:blip r:embed="rId3"/>
          <a:stretch>
            <a:fillRect/>
          </a:stretch>
        </p:blipFill>
        <p:spPr>
          <a:xfrm>
            <a:off x="4105656" y="4414520"/>
            <a:ext cx="2578100" cy="1376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ter.jpeg"/>
          <p:cNvPicPr>
            <a:picLocks noChangeAspect="1"/>
          </p:cNvPicPr>
          <p:nvPr/>
        </p:nvPicPr>
        <p:blipFill>
          <a:blip r:embed="rId4"/>
          <a:stretch>
            <a:fillRect/>
          </a:stretch>
        </p:blipFill>
        <p:spPr>
          <a:xfrm>
            <a:off x="7735824" y="4432956"/>
            <a:ext cx="2651760" cy="1385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Notched Right Arrow 6"/>
          <p:cNvSpPr/>
          <p:nvPr/>
        </p:nvSpPr>
        <p:spPr>
          <a:xfrm>
            <a:off x="6819900" y="5038725"/>
            <a:ext cx="828675" cy="228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 </a:t>
            </a:r>
            <a:r>
              <a:rPr lang="en-IN" sz="2800" b="1" u="sng" dirty="0">
                <a:solidFill>
                  <a:schemeClr val="tx1"/>
                </a:solidFill>
                <a:latin typeface="Times New Roman" panose="02020603050405020304" pitchFamily="18" charset="0"/>
                <a:cs typeface="Times New Roman" panose="02020603050405020304" pitchFamily="18" charset="0"/>
              </a:rPr>
              <a:t>Solution</a:t>
            </a:r>
            <a:r>
              <a:rPr lang="en-US" altLang="en-IN" sz="2800" b="1" u="sng" dirty="0">
                <a:solidFill>
                  <a:schemeClr val="tx1"/>
                </a:solidFill>
                <a:latin typeface="Times New Roman" panose="02020603050405020304" pitchFamily="18" charset="0"/>
                <a:cs typeface="Times New Roman" panose="02020603050405020304" pitchFamily="18" charset="0"/>
              </a:rPr>
              <a:t> Domain</a:t>
            </a:r>
          </a:p>
        </p:txBody>
      </p:sp>
      <p:sp>
        <p:nvSpPr>
          <p:cNvPr id="3" name="Content Placeholder 2"/>
          <p:cNvSpPr>
            <a:spLocks noGrp="1"/>
          </p:cNvSpPr>
          <p:nvPr>
            <p:ph sz="quarter" idx="1"/>
          </p:nvPr>
        </p:nvSpPr>
        <p:spPr>
          <a:xfrm>
            <a:off x="609600" y="1219200"/>
            <a:ext cx="6103620" cy="4937760"/>
          </a:xfrm>
        </p:spPr>
        <p:txBody>
          <a:bodyPr>
            <a:normAutofit fontScale="85000" lnSpcReduction="10000"/>
          </a:bodyPr>
          <a:lstStyle/>
          <a:p>
            <a:pPr marL="0" indent="0" algn="just">
              <a:lnSpc>
                <a:spcPct val="150000"/>
              </a:lnSpc>
              <a:spcAft>
                <a:spcPts val="800"/>
              </a:spcAft>
              <a:buNone/>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Font typeface="Wingdings" pitchFamily="2" charset="2"/>
              <a:buChar char="Ø"/>
            </a:pPr>
            <a:r>
              <a:rPr lang="en-US" sz="2000" dirty="0" smtClean="0">
                <a:latin typeface="Times New Roman" pitchFamily="18" charset="0"/>
                <a:cs typeface="Times New Roman" pitchFamily="18" charset="0"/>
                <a:sym typeface="+mn-ea"/>
              </a:rPr>
              <a:t>It can widely </a:t>
            </a:r>
            <a:r>
              <a:rPr lang="en-US" sz="2000" dirty="0">
                <a:latin typeface="Times New Roman" pitchFamily="18" charset="0"/>
                <a:cs typeface="Times New Roman" pitchFamily="18" charset="0"/>
                <a:sym typeface="+mn-ea"/>
              </a:rPr>
              <a:t>used as a form of data entry from printed paper data records – whether passport documents, invoices, bank statements, computerized receipts, business cards, mail, printouts of static-data, or any suitable documentation. </a:t>
            </a:r>
          </a:p>
          <a:p>
            <a:pPr algn="just">
              <a:lnSpc>
                <a:spcPct val="150000"/>
              </a:lnSpc>
              <a:buFont typeface="Wingdings" pitchFamily="2" charset="2"/>
              <a:buChar char="Ø"/>
            </a:pPr>
            <a:r>
              <a:rPr lang="en-US" sz="2000" dirty="0">
                <a:latin typeface="Times New Roman" pitchFamily="18" charset="0"/>
                <a:cs typeface="Times New Roman" pitchFamily="18" charset="0"/>
                <a:sym typeface="+mn-ea"/>
              </a:rPr>
              <a:t>It is a common method of digitizing printed texts so that they can be electronically edited, searched, stored more compactly, displayed on-line, and used in machine processes such as cognitive computing, machine translation, </a:t>
            </a:r>
            <a:r>
              <a:rPr lang="en-US" sz="2000" dirty="0" smtClean="0">
                <a:latin typeface="Times New Roman" pitchFamily="18" charset="0"/>
                <a:cs typeface="Times New Roman" pitchFamily="18" charset="0"/>
                <a:sym typeface="+mn-ea"/>
              </a:rPr>
              <a:t>key </a:t>
            </a:r>
            <a:r>
              <a:rPr lang="en-US" sz="2000" dirty="0">
                <a:latin typeface="Times New Roman" pitchFamily="18" charset="0"/>
                <a:cs typeface="Times New Roman" pitchFamily="18" charset="0"/>
                <a:sym typeface="+mn-ea"/>
              </a:rPr>
              <a:t>data and text mining</a:t>
            </a:r>
            <a:r>
              <a:rPr lang="en-US" sz="2000" dirty="0" smtClean="0">
                <a:latin typeface="Times New Roman" pitchFamily="18" charset="0"/>
                <a:cs typeface="Times New Roman" pitchFamily="18" charset="0"/>
                <a:sym typeface="+mn-ea"/>
              </a:rPr>
              <a:t>.</a:t>
            </a:r>
          </a:p>
          <a:p>
            <a:pPr algn="just">
              <a:lnSpc>
                <a:spcPct val="150000"/>
              </a:lnSpc>
              <a:buFont typeface="Wingdings" pitchFamily="2" charset="2"/>
              <a:buChar char="Ø"/>
            </a:pPr>
            <a:r>
              <a:rPr lang="en-US" sz="2000" dirty="0" smtClean="0">
                <a:latin typeface="Times New Roman" pitchFamily="18" charset="0"/>
                <a:cs typeface="Times New Roman" pitchFamily="18" charset="0"/>
                <a:sym typeface="+mn-ea"/>
              </a:rPr>
              <a:t>Gives solution to “Big Data” for leading companies in </a:t>
            </a:r>
            <a:r>
              <a:rPr lang="en-US" sz="2000" dirty="0" smtClean="0">
                <a:latin typeface="Times New Roman" pitchFamily="18" charset="0"/>
                <a:cs typeface="Times New Roman" pitchFamily="18" charset="0"/>
                <a:sym typeface="+mn-ea"/>
              </a:rPr>
              <a:t>pattern recognition, artificial intelligence and computer vision.</a:t>
            </a:r>
            <a:endParaRPr lang="en-US" sz="2000" dirty="0">
              <a:latin typeface="Times New Roman" pitchFamily="18" charset="0"/>
              <a:cs typeface="Times New Roman" pitchFamily="18" charset="0"/>
              <a:sym typeface="+mn-ea"/>
            </a:endParaRPr>
          </a:p>
          <a:p>
            <a:endParaRPr lang="en-US" sz="2000" dirty="0">
              <a:latin typeface="Arial Rounded MT Bold" panose="020F0704030504030204" charset="0"/>
              <a:cs typeface="Arial Rounded MT Bold" panose="020F0704030504030204" charset="0"/>
            </a:endParaRPr>
          </a:p>
        </p:txBody>
      </p:sp>
      <p:pic>
        <p:nvPicPr>
          <p:cNvPr id="5" name="Content Placeholder 5" descr="Screenshot (62)"/>
          <p:cNvPicPr>
            <a:picLocks noChangeAspect="1"/>
          </p:cNvPicPr>
          <p:nvPr/>
        </p:nvPicPr>
        <p:blipFill>
          <a:blip r:embed="rId2"/>
          <a:srcRect l="26206" t="23066" r="12138" b="13704"/>
          <a:stretch>
            <a:fillRect/>
          </a:stretch>
        </p:blipFill>
        <p:spPr>
          <a:xfrm>
            <a:off x="7112635" y="2502408"/>
            <a:ext cx="4591686" cy="2883408"/>
          </a:xfrm>
          <a:prstGeom prst="rect">
            <a:avLst/>
          </a:prstGeom>
        </p:spPr>
      </p:pic>
      <p:sp>
        <p:nvSpPr>
          <p:cNvPr id="7" name="TextBox 6"/>
          <p:cNvSpPr txBox="1"/>
          <p:nvPr/>
        </p:nvSpPr>
        <p:spPr>
          <a:xfrm>
            <a:off x="7982712" y="5559552"/>
            <a:ext cx="3127248" cy="384048"/>
          </a:xfrm>
          <a:prstGeom prst="rect">
            <a:avLst/>
          </a:prstGeom>
          <a:noFill/>
        </p:spPr>
        <p:txBody>
          <a:bodyPr wrap="square" rtlCol="0">
            <a:spAutoFit/>
          </a:bodyPr>
          <a:lstStyle/>
          <a:p>
            <a:r>
              <a:rPr lang="en-US" dirty="0" smtClean="0"/>
              <a:t>Behavioral Diagram</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smtClean="0">
                <a:solidFill>
                  <a:schemeClr val="tx1"/>
                </a:solidFill>
                <a:latin typeface="Times New Roman" pitchFamily="18" charset="0"/>
                <a:cs typeface="Times New Roman" pitchFamily="18" charset="0"/>
              </a:rPr>
              <a:t>System Domain</a:t>
            </a:r>
            <a:endParaRPr lang="en-US" sz="28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marL="101600" indent="0">
              <a:buFont typeface="+mj-lt"/>
              <a:buNone/>
            </a:pPr>
            <a:endParaRPr lang="en-US" sz="1800" b="1" dirty="0" smtClean="0">
              <a:latin typeface="Times New Roman" pitchFamily="18" charset="0"/>
              <a:cs typeface="Times New Roman" pitchFamily="18" charset="0"/>
            </a:endParaRPr>
          </a:p>
          <a:p>
            <a:pPr marL="101600" indent="0">
              <a:buFont typeface="+mj-lt"/>
              <a:buNone/>
            </a:pPr>
            <a:r>
              <a:rPr lang="en-US" sz="1800" b="1" dirty="0" smtClean="0">
                <a:latin typeface="Times New Roman" pitchFamily="18" charset="0"/>
                <a:cs typeface="Times New Roman" pitchFamily="18" charset="0"/>
              </a:rPr>
              <a:t>Technologies used includes:</a:t>
            </a:r>
          </a:p>
          <a:p>
            <a:pPr marL="558800" indent="-457200">
              <a:buFont typeface="+mj-lt"/>
              <a:buAutoNum type="alphaLcParenR"/>
            </a:pPr>
            <a:r>
              <a:rPr lang="en-US" sz="1800" dirty="0" smtClean="0">
                <a:latin typeface="Times New Roman" pitchFamily="18" charset="0"/>
                <a:cs typeface="Times New Roman" pitchFamily="18" charset="0"/>
              </a:rPr>
              <a:t>Spring Boot </a:t>
            </a:r>
          </a:p>
          <a:p>
            <a:pPr marL="558800" indent="-457200">
              <a:buFont typeface="+mj-lt"/>
              <a:buAutoNum type="alphaLcParenR"/>
            </a:pPr>
            <a:r>
              <a:rPr lang="en-US" sz="1800" dirty="0" smtClean="0">
                <a:latin typeface="Times New Roman" pitchFamily="18" charset="0"/>
                <a:cs typeface="Times New Roman" pitchFamily="18" charset="0"/>
              </a:rPr>
              <a:t>Flask</a:t>
            </a:r>
          </a:p>
          <a:p>
            <a:pPr marL="558800" indent="-457200">
              <a:buFont typeface="+mj-lt"/>
              <a:buAutoNum type="alphaLcParenR"/>
            </a:pPr>
            <a:r>
              <a:rPr lang="en-US" sz="1800" dirty="0" smtClean="0">
                <a:latin typeface="Times New Roman" pitchFamily="18" charset="0"/>
                <a:cs typeface="Times New Roman" pitchFamily="18" charset="0"/>
              </a:rPr>
              <a:t>Microsoft Azure OCR</a:t>
            </a:r>
          </a:p>
          <a:p>
            <a:pPr marL="558800" indent="-457200">
              <a:buFont typeface="+mj-lt"/>
              <a:buAutoNum type="alphaLcParenR"/>
            </a:pPr>
            <a:r>
              <a:rPr lang="en-US" sz="1800" dirty="0" smtClean="0">
                <a:latin typeface="Times New Roman" pitchFamily="18" charset="0"/>
                <a:cs typeface="Times New Roman" pitchFamily="18" charset="0"/>
              </a:rPr>
              <a:t>Java Frameworks</a:t>
            </a:r>
          </a:p>
          <a:p>
            <a:pPr marL="558800" indent="-457200">
              <a:buFont typeface="+mj-lt"/>
              <a:buAutoNum type="alphaLcParenR"/>
            </a:pPr>
            <a:r>
              <a:rPr lang="en-US" sz="1800" dirty="0" smtClean="0">
                <a:latin typeface="Times New Roman" pitchFamily="18" charset="0"/>
                <a:cs typeface="Times New Roman" pitchFamily="18" charset="0"/>
              </a:rPr>
              <a:t>Postman </a:t>
            </a:r>
          </a:p>
          <a:p>
            <a:pPr marL="558800" indent="-457200">
              <a:buNone/>
            </a:pPr>
            <a:endParaRPr lang="en-US" sz="1800" dirty="0" smtClean="0">
              <a:latin typeface="Times New Roman" pitchFamily="18" charset="0"/>
              <a:cs typeface="Times New Roman" pitchFamily="18" charset="0"/>
            </a:endParaRPr>
          </a:p>
          <a:p>
            <a:pPr marL="101600" indent="0">
              <a:buNone/>
            </a:pPr>
            <a:r>
              <a:rPr lang="en-US" sz="1800" b="1" dirty="0" smtClean="0">
                <a:latin typeface="Times New Roman" pitchFamily="18" charset="0"/>
                <a:cs typeface="Times New Roman" pitchFamily="18" charset="0"/>
                <a:sym typeface="+mn-ea"/>
              </a:rPr>
              <a:t>Languages Used: </a:t>
            </a:r>
            <a:endParaRPr lang="en-US" sz="1800" b="1" dirty="0" smtClean="0">
              <a:latin typeface="Times New Roman" pitchFamily="18" charset="0"/>
              <a:cs typeface="Times New Roman" pitchFamily="18" charset="0"/>
            </a:endParaRPr>
          </a:p>
          <a:p>
            <a:pPr marL="558800" indent="-457200">
              <a:buFont typeface="+mj-lt"/>
              <a:buAutoNum type="alphaLcParenR"/>
            </a:pPr>
            <a:r>
              <a:rPr lang="en-US" sz="1800" dirty="0" smtClean="0">
                <a:latin typeface="Times New Roman" pitchFamily="18" charset="0"/>
                <a:cs typeface="Times New Roman" pitchFamily="18" charset="0"/>
                <a:sym typeface="+mn-ea"/>
              </a:rPr>
              <a:t>Java</a:t>
            </a:r>
            <a:endParaRPr lang="en-US" sz="1800" dirty="0" smtClean="0">
              <a:latin typeface="Times New Roman" pitchFamily="18" charset="0"/>
              <a:cs typeface="Times New Roman" pitchFamily="18" charset="0"/>
            </a:endParaRPr>
          </a:p>
          <a:p>
            <a:pPr marL="558800" indent="-457200">
              <a:buFont typeface="+mj-lt"/>
              <a:buAutoNum type="alphaLcParenR"/>
            </a:pPr>
            <a:r>
              <a:rPr lang="en-US" sz="1800" dirty="0" smtClean="0">
                <a:latin typeface="Times New Roman" pitchFamily="18" charset="0"/>
                <a:cs typeface="Times New Roman" pitchFamily="18" charset="0"/>
                <a:sym typeface="+mn-ea"/>
              </a:rPr>
              <a:t>Python</a:t>
            </a:r>
          </a:p>
          <a:p>
            <a:pPr marL="558800" indent="-457200">
              <a:buFont typeface="+mj-lt"/>
              <a:buAutoNum type="alphaLcParenR"/>
            </a:pPr>
            <a:r>
              <a:rPr lang="en-US" sz="1800" dirty="0" smtClean="0">
                <a:latin typeface="Times New Roman" pitchFamily="18" charset="0"/>
                <a:cs typeface="Times New Roman" pitchFamily="18" charset="0"/>
              </a:rPr>
              <a:t>Node</a:t>
            </a:r>
          </a:p>
          <a:p>
            <a:pPr marL="558800" indent="-457200">
              <a:buFont typeface="+mj-lt"/>
              <a:buAutoNum type="alphaLcParenR"/>
            </a:pPr>
            <a:r>
              <a:rPr lang="en-US" sz="1800" dirty="0" smtClean="0">
                <a:latin typeface="Times New Roman" pitchFamily="18" charset="0"/>
                <a:cs typeface="Times New Roman" pitchFamily="18" charset="0"/>
              </a:rPr>
              <a:t>HTML,CSS and JavaScript</a:t>
            </a:r>
          </a:p>
          <a:p>
            <a:pPr>
              <a:buNone/>
            </a:pPr>
            <a:endParaRPr lang="en-US" dirty="0"/>
          </a:p>
        </p:txBody>
      </p:sp>
      <p:sp>
        <p:nvSpPr>
          <p:cNvPr id="4" name="Content Placeholder 3"/>
          <p:cNvSpPr>
            <a:spLocks noGrp="1"/>
          </p:cNvSpPr>
          <p:nvPr>
            <p:ph sz="quarter" idx="2"/>
          </p:nvPr>
        </p:nvSpPr>
        <p:spPr/>
        <p:txBody>
          <a:bodyPr>
            <a:normAutofit/>
          </a:bodyPr>
          <a:lstStyle/>
          <a:p>
            <a:pPr marL="101600" indent="0">
              <a:buNone/>
            </a:pPr>
            <a:endParaRPr lang="en-US" sz="1800" b="1" dirty="0" smtClean="0">
              <a:latin typeface="Times New Roman" pitchFamily="18" charset="0"/>
              <a:cs typeface="Times New Roman" pitchFamily="18" charset="0"/>
              <a:sym typeface="+mn-ea"/>
            </a:endParaRPr>
          </a:p>
          <a:p>
            <a:pPr marL="101600" indent="0">
              <a:buNone/>
            </a:pPr>
            <a:r>
              <a:rPr lang="en-US" sz="1800" b="1" dirty="0" smtClean="0">
                <a:latin typeface="Times New Roman" pitchFamily="18" charset="0"/>
                <a:cs typeface="Times New Roman" pitchFamily="18" charset="0"/>
                <a:sym typeface="+mn-ea"/>
              </a:rPr>
              <a:t>Software Used: </a:t>
            </a:r>
            <a:endParaRPr lang="en-US" sz="1800" b="1" dirty="0" smtClean="0">
              <a:latin typeface="Times New Roman" pitchFamily="18" charset="0"/>
              <a:cs typeface="Times New Roman" pitchFamily="18" charset="0"/>
            </a:endParaRPr>
          </a:p>
          <a:p>
            <a:pPr marL="444500" indent="-342900">
              <a:buFont typeface="+mj-lt"/>
              <a:buAutoNum type="alphaLcParenR"/>
            </a:pPr>
            <a:r>
              <a:rPr lang="en-US" sz="1800" dirty="0" smtClean="0">
                <a:latin typeface="Times New Roman" pitchFamily="18" charset="0"/>
                <a:cs typeface="Times New Roman" pitchFamily="18" charset="0"/>
                <a:sym typeface="+mn-ea"/>
              </a:rPr>
              <a:t>STS Spring Tool Suite – 4.9.0</a:t>
            </a:r>
            <a:endParaRPr lang="en-US" sz="1800" dirty="0" smtClean="0">
              <a:latin typeface="Times New Roman" pitchFamily="18" charset="0"/>
              <a:cs typeface="Times New Roman" pitchFamily="18" charset="0"/>
            </a:endParaRPr>
          </a:p>
          <a:p>
            <a:pPr marL="444500" indent="-342900">
              <a:buFont typeface="+mj-lt"/>
              <a:buAutoNum type="alphaLcParenR"/>
            </a:pPr>
            <a:r>
              <a:rPr lang="en-US" sz="1800" dirty="0" smtClean="0">
                <a:latin typeface="Times New Roman" pitchFamily="18" charset="0"/>
                <a:cs typeface="Times New Roman" pitchFamily="18" charset="0"/>
                <a:sym typeface="+mn-ea"/>
              </a:rPr>
              <a:t>Visual Studio Code – 1.53.0</a:t>
            </a:r>
            <a:endParaRPr lang="en-US" sz="1800" dirty="0" smtClean="0">
              <a:latin typeface="Times New Roman" pitchFamily="18" charset="0"/>
              <a:cs typeface="Times New Roman" pitchFamily="18" charset="0"/>
            </a:endParaRPr>
          </a:p>
          <a:p>
            <a:pPr marL="444500" indent="-342900">
              <a:buFont typeface="+mj-lt"/>
              <a:buAutoNum type="alphaLcParenR"/>
            </a:pPr>
            <a:r>
              <a:rPr lang="en-US" sz="1800" dirty="0" smtClean="0">
                <a:latin typeface="Times New Roman" pitchFamily="18" charset="0"/>
                <a:cs typeface="Times New Roman" pitchFamily="18" charset="0"/>
                <a:sym typeface="+mn-ea"/>
              </a:rPr>
              <a:t>Microsoft Azure OCR </a:t>
            </a:r>
            <a:endParaRPr lang="en-US" sz="1800" dirty="0" smtClean="0">
              <a:latin typeface="Times New Roman" pitchFamily="18" charset="0"/>
              <a:cs typeface="Times New Roman" pitchFamily="18" charset="0"/>
            </a:endParaRPr>
          </a:p>
          <a:p>
            <a:pPr marL="444500" indent="-342900">
              <a:buFont typeface="+mj-lt"/>
              <a:buAutoNum type="alphaLcParenR"/>
            </a:pPr>
            <a:r>
              <a:rPr lang="en-US" sz="1800" dirty="0" smtClean="0">
                <a:latin typeface="Times New Roman" pitchFamily="18" charset="0"/>
                <a:cs typeface="Times New Roman" pitchFamily="18" charset="0"/>
                <a:sym typeface="+mn-ea"/>
              </a:rPr>
              <a:t>OS - Windows 10</a:t>
            </a:r>
            <a:endParaRPr lang="en-US" sz="1800" dirty="0" smtClean="0">
              <a:latin typeface="Times New Roman" pitchFamily="18" charset="0"/>
              <a:cs typeface="Times New Roman" pitchFamily="18" charset="0"/>
            </a:endParaRPr>
          </a:p>
          <a:p>
            <a:pPr marL="444500" indent="-342900">
              <a:buFont typeface="+mj-lt"/>
              <a:buAutoNum type="alphaLcParenR"/>
            </a:pPr>
            <a:r>
              <a:rPr lang="en-US" sz="1800" dirty="0" smtClean="0">
                <a:latin typeface="Times New Roman" pitchFamily="18" charset="0"/>
                <a:cs typeface="Times New Roman" pitchFamily="18" charset="0"/>
                <a:sym typeface="+mn-ea"/>
              </a:rPr>
              <a:t>Postman – 7.36.4</a:t>
            </a:r>
            <a:endParaRPr lang="en-US" sz="1800" dirty="0" smtClean="0">
              <a:latin typeface="Times New Roman" pitchFamily="18" charset="0"/>
              <a:cs typeface="Times New Roman" pitchFamily="18" charset="0"/>
            </a:endParaRPr>
          </a:p>
          <a:p>
            <a:endParaRPr lang="en-US" dirty="0"/>
          </a:p>
        </p:txBody>
      </p:sp>
      <p:pic>
        <p:nvPicPr>
          <p:cNvPr id="5" name="Picture 4" descr="download"/>
          <p:cNvPicPr>
            <a:picLocks noChangeAspect="1"/>
          </p:cNvPicPr>
          <p:nvPr/>
        </p:nvPicPr>
        <p:blipFill>
          <a:blip r:embed="rId2"/>
          <a:stretch>
            <a:fillRect/>
          </a:stretch>
        </p:blipFill>
        <p:spPr>
          <a:xfrm>
            <a:off x="7301653" y="3953722"/>
            <a:ext cx="1928707" cy="619760"/>
          </a:xfrm>
          <a:prstGeom prst="rect">
            <a:avLst/>
          </a:prstGeom>
        </p:spPr>
      </p:pic>
      <p:pic>
        <p:nvPicPr>
          <p:cNvPr id="6" name="Picture 5" descr="jnjk"/>
          <p:cNvPicPr>
            <a:picLocks noChangeAspect="1"/>
          </p:cNvPicPr>
          <p:nvPr/>
        </p:nvPicPr>
        <p:blipFill>
          <a:blip r:embed="rId3"/>
          <a:stretch>
            <a:fillRect/>
          </a:stretch>
        </p:blipFill>
        <p:spPr>
          <a:xfrm>
            <a:off x="9328785" y="3861858"/>
            <a:ext cx="2609427" cy="783167"/>
          </a:xfrm>
          <a:prstGeom prst="rect">
            <a:avLst/>
          </a:prstGeom>
        </p:spPr>
      </p:pic>
      <p:pic>
        <p:nvPicPr>
          <p:cNvPr id="7" name="Picture 6" descr="ji"/>
          <p:cNvPicPr>
            <a:picLocks noChangeAspect="1"/>
          </p:cNvPicPr>
          <p:nvPr/>
        </p:nvPicPr>
        <p:blipFill>
          <a:blip r:embed="rId4"/>
          <a:stretch>
            <a:fillRect/>
          </a:stretch>
        </p:blipFill>
        <p:spPr>
          <a:xfrm>
            <a:off x="6601672" y="4961043"/>
            <a:ext cx="2278380" cy="770467"/>
          </a:xfrm>
          <a:prstGeom prst="rect">
            <a:avLst/>
          </a:prstGeom>
        </p:spPr>
      </p:pic>
      <p:pic>
        <p:nvPicPr>
          <p:cNvPr id="8" name="Picture 7" descr="kml'"/>
          <p:cNvPicPr>
            <a:picLocks noChangeAspect="1"/>
          </p:cNvPicPr>
          <p:nvPr/>
        </p:nvPicPr>
        <p:blipFill>
          <a:blip r:embed="rId5"/>
          <a:stretch>
            <a:fillRect/>
          </a:stretch>
        </p:blipFill>
        <p:spPr>
          <a:xfrm>
            <a:off x="9077325" y="5029200"/>
            <a:ext cx="2525395" cy="59245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smtClean="0">
                <a:solidFill>
                  <a:schemeClr val="tx1"/>
                </a:solidFill>
                <a:latin typeface="Times New Roman" pitchFamily="18" charset="0"/>
                <a:cs typeface="Times New Roman" pitchFamily="18" charset="0"/>
              </a:rPr>
              <a:t>Application Domain</a:t>
            </a:r>
            <a:endParaRPr lang="en-US" sz="28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690880" y="1554480"/>
            <a:ext cx="10444480" cy="4937760"/>
          </a:xfrm>
        </p:spPr>
        <p:txBody>
          <a:bodyPr>
            <a:normAutofit/>
          </a:bodyPr>
          <a:lstStyle/>
          <a:p>
            <a:pPr marL="101600" indent="0">
              <a:buNone/>
            </a:pPr>
            <a:r>
              <a:rPr lang="en-US" sz="1800" dirty="0" smtClean="0">
                <a:latin typeface="Times New Roman" pitchFamily="18" charset="0"/>
                <a:cs typeface="Times New Roman" pitchFamily="18" charset="0"/>
              </a:rPr>
              <a:t>OCR engines have been developed into many kinds of domain-specific OCR applications, such as receipt OCR, invoice OCR, check OCR, legal billing document OCR.</a:t>
            </a:r>
          </a:p>
          <a:p>
            <a:pPr marL="101600" indent="0">
              <a:buNone/>
            </a:pPr>
            <a:r>
              <a:rPr lang="en-US" sz="1800" dirty="0" smtClean="0">
                <a:latin typeface="Times New Roman" pitchFamily="18" charset="0"/>
                <a:cs typeface="Times New Roman" pitchFamily="18" charset="0"/>
              </a:rPr>
              <a:t>They can be used for:</a:t>
            </a:r>
          </a:p>
          <a:p>
            <a:pPr marL="101600" indent="0">
              <a:buNone/>
            </a:pPr>
            <a:endParaRPr lang="en-US" sz="1800" dirty="0" smtClean="0">
              <a:latin typeface="Times New Roman" pitchFamily="18" charset="0"/>
              <a:cs typeface="Times New Roman" pitchFamily="18" charset="0"/>
            </a:endParaRPr>
          </a:p>
          <a:p>
            <a:pPr marL="101600" indent="0">
              <a:buNone/>
            </a:pPr>
            <a:r>
              <a:rPr lang="en-US" sz="1800" dirty="0" smtClean="0">
                <a:latin typeface="Times New Roman" pitchFamily="18" charset="0"/>
                <a:cs typeface="Times New Roman" pitchFamily="18" charset="0"/>
              </a:rPr>
              <a:t>•    Data entry for business documents, e.g. </a:t>
            </a:r>
            <a:r>
              <a:rPr lang="en-US" sz="1800" dirty="0" err="1" smtClean="0">
                <a:latin typeface="Times New Roman" pitchFamily="18" charset="0"/>
                <a:cs typeface="Times New Roman" pitchFamily="18" charset="0"/>
              </a:rPr>
              <a:t>Cheque</a:t>
            </a:r>
            <a:r>
              <a:rPr lang="en-US" sz="1800" dirty="0" smtClean="0">
                <a:latin typeface="Times New Roman" pitchFamily="18" charset="0"/>
                <a:cs typeface="Times New Roman" pitchFamily="18" charset="0"/>
              </a:rPr>
              <a:t>, passport, invoice, bank statement and receipt</a:t>
            </a:r>
          </a:p>
          <a:p>
            <a:pPr marL="101600" indent="0">
              <a:buNone/>
            </a:pPr>
            <a:r>
              <a:rPr lang="en-US" sz="1800" dirty="0" smtClean="0">
                <a:latin typeface="Times New Roman" pitchFamily="18" charset="0"/>
                <a:cs typeface="Times New Roman" pitchFamily="18" charset="0"/>
              </a:rPr>
              <a:t>•    Automatic number plate recognition</a:t>
            </a:r>
          </a:p>
          <a:p>
            <a:pPr marL="101600" indent="0">
              <a:buNone/>
            </a:pPr>
            <a:r>
              <a:rPr lang="en-US" sz="1800" dirty="0" smtClean="0">
                <a:latin typeface="Times New Roman" pitchFamily="18" charset="0"/>
                <a:cs typeface="Times New Roman" pitchFamily="18" charset="0"/>
              </a:rPr>
              <a:t>•    In airports, for passport recognition and information extraction</a:t>
            </a:r>
          </a:p>
          <a:p>
            <a:pPr marL="101600" indent="0">
              <a:buNone/>
            </a:pPr>
            <a:r>
              <a:rPr lang="en-US" sz="1800" dirty="0" smtClean="0">
                <a:latin typeface="Times New Roman" pitchFamily="18" charset="0"/>
                <a:cs typeface="Times New Roman" pitchFamily="18" charset="0"/>
              </a:rPr>
              <a:t>•   Automatic insurance documents key information extraction</a:t>
            </a:r>
          </a:p>
          <a:p>
            <a:pPr marL="101600" indent="0">
              <a:buNone/>
            </a:pPr>
            <a:r>
              <a:rPr lang="en-US" sz="1800" dirty="0" smtClean="0">
                <a:latin typeface="Times New Roman" pitchFamily="18" charset="0"/>
                <a:cs typeface="Times New Roman" pitchFamily="18" charset="0"/>
              </a:rPr>
              <a:t>•   Traffic sign recognition.</a:t>
            </a:r>
          </a:p>
          <a:p>
            <a:pPr marL="101600" indent="0">
              <a:buNone/>
            </a:pPr>
            <a:r>
              <a:rPr lang="en-US" sz="1800" dirty="0" smtClean="0">
                <a:latin typeface="Times New Roman" pitchFamily="18" charset="0"/>
                <a:cs typeface="Times New Roman" pitchFamily="18" charset="0"/>
              </a:rPr>
              <a:t>•    Extracting business card information into a contact list.</a:t>
            </a:r>
          </a:p>
          <a:p>
            <a:pPr marL="101600" indent="0">
              <a:buNone/>
            </a:pPr>
            <a:r>
              <a:rPr lang="en-US" sz="1800" dirty="0" smtClean="0">
                <a:latin typeface="Times New Roman" pitchFamily="18" charset="0"/>
                <a:cs typeface="Times New Roman" pitchFamily="18" charset="0"/>
              </a:rPr>
              <a:t>•    More quickly make textual versions of printed documents.</a:t>
            </a:r>
          </a:p>
          <a:p>
            <a:endParaRPr lang="en-US" sz="1800" dirty="0">
              <a:latin typeface="Times New Roman" pitchFamily="18" charset="0"/>
              <a:cs typeface="Times New Roman" pitchFamily="18" charset="0"/>
            </a:endParaRPr>
          </a:p>
        </p:txBody>
      </p:sp>
      <p:sp>
        <p:nvSpPr>
          <p:cNvPr id="35842" name="AutoShape 2" descr="Steps to Submit an Application at Passport Seva Kend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ter.jpeg"/>
          <p:cNvPicPr>
            <a:picLocks noChangeAspect="1"/>
          </p:cNvPicPr>
          <p:nvPr/>
        </p:nvPicPr>
        <p:blipFill>
          <a:blip r:embed="rId2"/>
          <a:stretch>
            <a:fillRect/>
          </a:stretch>
        </p:blipFill>
        <p:spPr>
          <a:xfrm>
            <a:off x="7982712" y="3609996"/>
            <a:ext cx="3520440" cy="183982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smtClean="0">
                <a:solidFill>
                  <a:schemeClr val="tx1"/>
                </a:solidFill>
                <a:latin typeface="Times New Roman" pitchFamily="18" charset="0"/>
                <a:cs typeface="Times New Roman" pitchFamily="18" charset="0"/>
              </a:rPr>
              <a:t>Expected outcome</a:t>
            </a:r>
            <a:endParaRPr lang="en-US" sz="28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609600" y="1442720"/>
            <a:ext cx="7904480" cy="4714240"/>
          </a:xfrm>
        </p:spPr>
        <p:txBody>
          <a:bodyPr/>
          <a:lstStyle/>
          <a:p>
            <a:pPr>
              <a:lnSpc>
                <a:spcPct val="150000"/>
              </a:lnSpc>
              <a:buFont typeface="Wingdings" pitchFamily="2" charset="2"/>
              <a:buChar char="Ø"/>
            </a:pPr>
            <a:r>
              <a:rPr lang="en-US" sz="1800" dirty="0" smtClean="0">
                <a:latin typeface="Times New Roman" pitchFamily="18" charset="0"/>
                <a:cs typeface="Times New Roman" pitchFamily="18" charset="0"/>
              </a:rPr>
              <a:t>Reduces human error </a:t>
            </a:r>
          </a:p>
          <a:p>
            <a:pPr>
              <a:lnSpc>
                <a:spcPct val="150000"/>
              </a:lnSpc>
              <a:buFont typeface="Wingdings" pitchFamily="2" charset="2"/>
              <a:buChar char="Ø"/>
            </a:pPr>
            <a:r>
              <a:rPr lang="en-US" sz="1800" dirty="0" smtClean="0">
                <a:latin typeface="Times New Roman" pitchFamily="18" charset="0"/>
                <a:cs typeface="Times New Roman" pitchFamily="18" charset="0"/>
              </a:rPr>
              <a:t>Automatically fetch the details</a:t>
            </a:r>
          </a:p>
          <a:p>
            <a:pPr>
              <a:lnSpc>
                <a:spcPct val="150000"/>
              </a:lnSpc>
              <a:buFont typeface="Wingdings" pitchFamily="2" charset="2"/>
              <a:buChar char="Ø"/>
            </a:pPr>
            <a:r>
              <a:rPr lang="en-US" sz="1800" dirty="0" smtClean="0">
                <a:latin typeface="Times New Roman" pitchFamily="18" charset="0"/>
                <a:cs typeface="Times New Roman" pitchFamily="18" charset="0"/>
              </a:rPr>
              <a:t>Saves time</a:t>
            </a:r>
          </a:p>
          <a:p>
            <a:pPr>
              <a:lnSpc>
                <a:spcPct val="150000"/>
              </a:lnSpc>
              <a:buFont typeface="Wingdings" pitchFamily="2" charset="2"/>
              <a:buChar char="Ø"/>
            </a:pPr>
            <a:r>
              <a:rPr lang="en-US" sz="1800" dirty="0" smtClean="0">
                <a:latin typeface="Times New Roman" pitchFamily="18" charset="0"/>
                <a:cs typeface="Times New Roman" pitchFamily="18" charset="0"/>
              </a:rPr>
              <a:t>Reduces human involvement</a:t>
            </a:r>
          </a:p>
          <a:p>
            <a:pPr>
              <a:lnSpc>
                <a:spcPct val="150000"/>
              </a:lnSpc>
              <a:buFont typeface="Wingdings" pitchFamily="2" charset="2"/>
              <a:buChar char="Ø"/>
            </a:pPr>
            <a:r>
              <a:rPr lang="en-US" sz="1800" dirty="0" smtClean="0">
                <a:latin typeface="Times New Roman" pitchFamily="18" charset="0"/>
                <a:cs typeface="Times New Roman" pitchFamily="18" charset="0"/>
              </a:rPr>
              <a:t>Cost effective</a:t>
            </a:r>
          </a:p>
          <a:p>
            <a:pPr>
              <a:lnSpc>
                <a:spcPct val="150000"/>
              </a:lnSpc>
              <a:buFont typeface="Wingdings" pitchFamily="2" charset="2"/>
              <a:buChar char="Ø"/>
            </a:pPr>
            <a:r>
              <a:rPr lang="en-US" sz="1800" dirty="0" smtClean="0">
                <a:latin typeface="Times New Roman" pitchFamily="18" charset="0"/>
                <a:cs typeface="Times New Roman" pitchFamily="18" charset="0"/>
              </a:rPr>
              <a:t>Highly secure</a:t>
            </a:r>
          </a:p>
          <a:p>
            <a:pPr>
              <a:lnSpc>
                <a:spcPct val="150000"/>
              </a:lnSpc>
              <a:buFont typeface="Wingdings" pitchFamily="2" charset="2"/>
              <a:buChar char="Ø"/>
            </a:pPr>
            <a:r>
              <a:rPr lang="en-US" sz="1800" dirty="0" smtClean="0">
                <a:latin typeface="Times New Roman" pitchFamily="18" charset="0"/>
                <a:cs typeface="Times New Roman" pitchFamily="18" charset="0"/>
              </a:rPr>
              <a:t>Highly defined and accurate data as per client need in client environment.</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675</TotalTime>
  <Words>1401</Words>
  <Application>WPS Presentation</Application>
  <PresentationFormat>Custom</PresentationFormat>
  <Paragraphs>205</Paragraphs>
  <Slides>39</Slides>
  <Notes>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Origin</vt:lpstr>
      <vt:lpstr>Slide 1</vt:lpstr>
      <vt:lpstr>About the Industry</vt:lpstr>
      <vt:lpstr>Abstract</vt:lpstr>
      <vt:lpstr>Synopsis</vt:lpstr>
      <vt:lpstr>Slide 5</vt:lpstr>
      <vt:lpstr> Solution Domain</vt:lpstr>
      <vt:lpstr>System Domain</vt:lpstr>
      <vt:lpstr>Application Domain</vt:lpstr>
      <vt:lpstr>Expected outcome</vt:lpstr>
      <vt:lpstr>DIAGRAMS: Use Case Diagram</vt:lpstr>
      <vt:lpstr>FLOW CHART-</vt:lpstr>
      <vt:lpstr> ACTIVITY DIAGRAM:</vt:lpstr>
      <vt:lpstr>DATA FLOW DIAGRAM:</vt:lpstr>
      <vt:lpstr>Implementation</vt:lpstr>
      <vt:lpstr>Implementation continued:</vt:lpstr>
      <vt:lpstr>Local Server -Xampp</vt:lpstr>
      <vt:lpstr>Local Storage</vt:lpstr>
      <vt:lpstr>Api to extract files from storage</vt:lpstr>
      <vt:lpstr>Through postman we can check </vt:lpstr>
      <vt:lpstr>Slide 20</vt:lpstr>
      <vt:lpstr>MongoDB Atlas Cloud Storage</vt:lpstr>
      <vt:lpstr>Front-End </vt:lpstr>
      <vt:lpstr>Slide 23</vt:lpstr>
      <vt:lpstr>Slide 24</vt:lpstr>
      <vt:lpstr>Slide 25</vt:lpstr>
      <vt:lpstr>Slide 26</vt:lpstr>
      <vt:lpstr>Slide 27</vt:lpstr>
      <vt:lpstr>Slide 28</vt:lpstr>
      <vt:lpstr>Slide 29</vt:lpstr>
      <vt:lpstr>Testing</vt:lpstr>
      <vt:lpstr>Slide 31</vt:lpstr>
      <vt:lpstr>Slide 32</vt:lpstr>
      <vt:lpstr>Slide 33</vt:lpstr>
      <vt:lpstr>Slide 34</vt:lpstr>
      <vt:lpstr>Slide 35</vt:lpstr>
      <vt:lpstr>Future Scope</vt:lpstr>
      <vt:lpstr>Conclusion:</vt:lpstr>
      <vt:lpstr>Refrences</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sampurnapatnaik98@gmail.com</dc:creator>
  <cp:lastModifiedBy>Hp</cp:lastModifiedBy>
  <cp:revision>166</cp:revision>
  <cp:lastPrinted>2020-05-08T02:41:00Z</cp:lastPrinted>
  <dcterms:created xsi:type="dcterms:W3CDTF">2020-05-16T04:42:00Z</dcterms:created>
  <dcterms:modified xsi:type="dcterms:W3CDTF">2021-05-09T19:58:57Z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